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8" r:id="rId3"/>
    <p:sldMasterId id="2147483699" r:id="rId4"/>
    <p:sldMasterId id="2147483711" r:id="rId5"/>
    <p:sldMasterId id="2147483736" r:id="rId6"/>
    <p:sldMasterId id="2147483755" r:id="rId7"/>
    <p:sldMasterId id="2147483772" r:id="rId8"/>
  </p:sldMasterIdLst>
  <p:notesMasterIdLst>
    <p:notesMasterId r:id="rId58"/>
  </p:notesMasterIdLst>
  <p:sldIdLst>
    <p:sldId id="257" r:id="rId9"/>
    <p:sldId id="258" r:id="rId10"/>
    <p:sldId id="259" r:id="rId11"/>
    <p:sldId id="260" r:id="rId12"/>
    <p:sldId id="280" r:id="rId13"/>
    <p:sldId id="314" r:id="rId14"/>
    <p:sldId id="315" r:id="rId15"/>
    <p:sldId id="316" r:id="rId16"/>
    <p:sldId id="317" r:id="rId17"/>
    <p:sldId id="318" r:id="rId18"/>
    <p:sldId id="319" r:id="rId19"/>
    <p:sldId id="320" r:id="rId20"/>
    <p:sldId id="321" r:id="rId21"/>
    <p:sldId id="322" r:id="rId22"/>
    <p:sldId id="305" r:id="rId23"/>
    <p:sldId id="281" r:id="rId24"/>
    <p:sldId id="282" r:id="rId25"/>
    <p:sldId id="286" r:id="rId26"/>
    <p:sldId id="261" r:id="rId27"/>
    <p:sldId id="262" r:id="rId28"/>
    <p:sldId id="263"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11" r:id="rId47"/>
    <p:sldId id="306" r:id="rId48"/>
    <p:sldId id="307" r:id="rId49"/>
    <p:sldId id="308" r:id="rId50"/>
    <p:sldId id="309" r:id="rId51"/>
    <p:sldId id="312" r:id="rId52"/>
    <p:sldId id="313" r:id="rId53"/>
    <p:sldId id="324" r:id="rId54"/>
    <p:sldId id="325" r:id="rId55"/>
    <p:sldId id="326" r:id="rId56"/>
    <p:sldId id="327" r:id="rId5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6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76D80-44D3-4208-8118-7429B2A39C0E}" type="datetimeFigureOut">
              <a:rPr lang="ko-KR" altLang="en-US" smtClean="0"/>
              <a:t>2016-08-13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5BFE5-AB2F-461E-8EA5-4C2E8ED6D7EC}" type="slidenum">
              <a:rPr lang="ko-KR" altLang="en-US" smtClean="0"/>
              <a:t>‹#›</a:t>
            </a:fld>
            <a:endParaRPr lang="ko-KR" altLang="en-US"/>
          </a:p>
        </p:txBody>
      </p:sp>
    </p:spTree>
    <p:extLst>
      <p:ext uri="{BB962C8B-B14F-4D97-AF65-F5344CB8AC3E}">
        <p14:creationId xmlns:p14="http://schemas.microsoft.com/office/powerpoint/2010/main" val="39987584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7293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86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05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40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57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850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373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41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8/13/2016 8:26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024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8/13/2016 8:26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4627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8/13/2016 7:49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17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261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5299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61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75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44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44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9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50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040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7.xml"/><Relationship Id="rId4" Type="http://schemas.openxmlformats.org/officeDocument/2006/relationships/image" Target="../media/image16.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8.xml"/><Relationship Id="rId5" Type="http://schemas.openxmlformats.org/officeDocument/2006/relationships/hyperlink" Target="http://msdevcon.ru/" TargetMode="External"/><Relationship Id="rId4"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ko-KR" altLang="en-US"/>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3867923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3985201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alk in">
    <p:bg bwMode="ltGray">
      <p:bgPr>
        <a:solidFill>
          <a:srgbClr val="DC3C00"/>
        </a:solidFill>
        <a:effectLst/>
      </p:bgPr>
    </p:bg>
    <p:spTree>
      <p:nvGrpSpPr>
        <p:cNvPr id="1" name=""/>
        <p:cNvGrpSpPr/>
        <p:nvPr/>
      </p:nvGrpSpPr>
      <p:grpSpPr>
        <a:xfrm>
          <a:off x="0" y="0"/>
          <a:ext cx="0" cy="0"/>
          <a:chOff x="0" y="0"/>
          <a:chExt cx="0" cy="0"/>
        </a:xfrm>
      </p:grpSpPr>
      <p:pic>
        <p:nvPicPr>
          <p:cNvPr id="8" name="Picture 7" descr="TechEd_Maingraphi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8947" y="3175002"/>
            <a:ext cx="5456943" cy="3855876"/>
          </a:xfrm>
          <a:prstGeom prst="rect">
            <a:avLst/>
          </a:prstGeom>
        </p:spPr>
      </p:pic>
      <p:grpSp>
        <p:nvGrpSpPr>
          <p:cNvPr id="9" name="Group 8"/>
          <p:cNvGrpSpPr/>
          <p:nvPr userDrawn="1"/>
        </p:nvGrpSpPr>
        <p:grpSpPr>
          <a:xfrm>
            <a:off x="0" y="2"/>
            <a:ext cx="12192000" cy="1854200"/>
            <a:chOff x="5050972" y="1792676"/>
            <a:chExt cx="9144000" cy="1390650"/>
          </a:xfrm>
        </p:grpSpPr>
        <p:sp>
          <p:nvSpPr>
            <p:cNvPr id="10" name="Rectangle 9"/>
            <p:cNvSpPr/>
            <p:nvPr/>
          </p:nvSpPr>
          <p:spPr bwMode="auto">
            <a:xfrm>
              <a:off x="5050972" y="1792676"/>
              <a:ext cx="9144000" cy="139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TechEd logo 2014_CMYK_WHITE-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982" y="2082941"/>
              <a:ext cx="1878065" cy="821770"/>
            </a:xfrm>
            <a:prstGeom prst="rect">
              <a:avLst/>
            </a:prstGeom>
          </p:spPr>
        </p:pic>
      </p:grpSp>
      <p:pic>
        <p:nvPicPr>
          <p:cNvPr id="12" name="Picture 11" descr="MSFT_logo_rgb_C-Wht_D.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39350" y="984138"/>
            <a:ext cx="2063750" cy="759140"/>
          </a:xfrm>
          <a:prstGeom prst="rect">
            <a:avLst/>
          </a:prstGeom>
        </p:spPr>
      </p:pic>
    </p:spTree>
    <p:extLst>
      <p:ext uri="{BB962C8B-B14F-4D97-AF65-F5344CB8AC3E}">
        <p14:creationId xmlns:p14="http://schemas.microsoft.com/office/powerpoint/2010/main" val="244006119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C3C00"/>
        </a:solidFill>
        <a:effectLst/>
      </p:bgPr>
    </p:bg>
    <p:spTree>
      <p:nvGrpSpPr>
        <p:cNvPr id="1" name=""/>
        <p:cNvGrpSpPr/>
        <p:nvPr/>
      </p:nvGrpSpPr>
      <p:grpSpPr>
        <a:xfrm>
          <a:off x="0" y="0"/>
          <a:ext cx="0" cy="0"/>
          <a:chOff x="0" y="0"/>
          <a:chExt cx="0" cy="0"/>
        </a:xfrm>
      </p:grpSpPr>
      <p:sp>
        <p:nvSpPr>
          <p:cNvPr id="100" name="Rectangle 99"/>
          <p:cNvSpPr/>
          <p:nvPr userDrawn="1"/>
        </p:nvSpPr>
        <p:spPr bwMode="auto">
          <a:xfrm>
            <a:off x="341781" y="3873040"/>
            <a:ext cx="8705646"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134922" y="2231557"/>
            <a:ext cx="8924167" cy="1630007"/>
          </a:xfrm>
          <a:noFill/>
        </p:spPr>
        <p:txBody>
          <a:bodyPr lIns="146267" tIns="91418" rIns="146267" bIns="91418" anchor="b" anchorCtr="0"/>
          <a:lstStyle>
            <a:lvl1pPr>
              <a:defRPr sz="4902" spc="-99" baseline="0">
                <a:gradFill>
                  <a:gsLst>
                    <a:gs pos="5833">
                      <a:srgbClr val="FFFFFF"/>
                    </a:gs>
                    <a:gs pos="18000">
                      <a:srgbClr val="FFFFFF"/>
                    </a:gs>
                  </a:gsLst>
                  <a:lin ang="5400000" scaled="0"/>
                </a:gradFill>
              </a:defRPr>
            </a:lvl1pPr>
          </a:lstStyle>
          <a:p>
            <a:r>
              <a:rPr lang="en-US" dirty="0"/>
              <a:t>Presentation title</a:t>
            </a:r>
            <a:br>
              <a:rPr lang="en-US" dirty="0"/>
            </a:br>
            <a:r>
              <a:rPr lang="en-US" dirty="0"/>
              <a:t>if long</a:t>
            </a:r>
          </a:p>
        </p:txBody>
      </p:sp>
      <p:sp>
        <p:nvSpPr>
          <p:cNvPr id="5" name="Text Placeholder 4"/>
          <p:cNvSpPr>
            <a:spLocks noGrp="1"/>
          </p:cNvSpPr>
          <p:nvPr>
            <p:ph type="body" sz="quarter" idx="12" hasCustomPrompt="1"/>
          </p:nvPr>
        </p:nvSpPr>
        <p:spPr>
          <a:xfrm>
            <a:off x="361299" y="3898206"/>
            <a:ext cx="5856133" cy="1707820"/>
          </a:xfrm>
          <a:noFill/>
        </p:spPr>
        <p:txBody>
          <a:bodyPr lIns="182833" tIns="146267" rIns="182833" bIns="146267">
            <a:noAutofit/>
          </a:bodyPr>
          <a:lstStyle>
            <a:lvl1pPr marL="0" indent="0">
              <a:spcBef>
                <a:spcPts val="0"/>
              </a:spcBef>
              <a:buNone/>
              <a:defRPr sz="3431" spc="0" baseline="0">
                <a:solidFill>
                  <a:schemeClr val="bg2"/>
                </a:solidFill>
                <a:latin typeface="+mj-lt"/>
              </a:defRPr>
            </a:lvl1pPr>
          </a:lstStyle>
          <a:p>
            <a:pPr lvl="0"/>
            <a:r>
              <a:rPr lang="en-US" dirty="0"/>
              <a:t>Speaker Name</a:t>
            </a:r>
          </a:p>
        </p:txBody>
      </p:sp>
      <p:sp>
        <p:nvSpPr>
          <p:cNvPr id="10" name="Text Placeholder 7"/>
          <p:cNvSpPr>
            <a:spLocks noGrp="1"/>
          </p:cNvSpPr>
          <p:nvPr>
            <p:ph type="body" sz="quarter" idx="13" hasCustomPrompt="1"/>
          </p:nvPr>
        </p:nvSpPr>
        <p:spPr>
          <a:xfrm>
            <a:off x="396693" y="5769786"/>
            <a:ext cx="5378549" cy="909728"/>
          </a:xfrm>
        </p:spPr>
        <p:txBody>
          <a:bodyPr tIns="0" rIns="0"/>
          <a:lstStyle>
            <a:lvl1pPr marL="0" indent="0" algn="l">
              <a:buNone/>
              <a:defRPr sz="5882"/>
            </a:lvl1pPr>
          </a:lstStyle>
          <a:p>
            <a:pPr lvl="0"/>
            <a:r>
              <a:rPr lang="en-US" dirty="0"/>
              <a:t>Session code</a:t>
            </a:r>
          </a:p>
        </p:txBody>
      </p:sp>
      <p:grpSp>
        <p:nvGrpSpPr>
          <p:cNvPr id="14" name="Group 13"/>
          <p:cNvGrpSpPr/>
          <p:nvPr userDrawn="1"/>
        </p:nvGrpSpPr>
        <p:grpSpPr>
          <a:xfrm>
            <a:off x="0" y="2"/>
            <a:ext cx="12192000" cy="1854200"/>
            <a:chOff x="5050972" y="1792676"/>
            <a:chExt cx="9144000" cy="1390650"/>
          </a:xfrm>
        </p:grpSpPr>
        <p:sp>
          <p:nvSpPr>
            <p:cNvPr id="15" name="Rectangle 14"/>
            <p:cNvSpPr/>
            <p:nvPr/>
          </p:nvSpPr>
          <p:spPr bwMode="auto">
            <a:xfrm>
              <a:off x="5050972" y="1792676"/>
              <a:ext cx="9144000" cy="139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982" y="2082941"/>
              <a:ext cx="1878065" cy="821770"/>
            </a:xfrm>
            <a:prstGeom prst="rect">
              <a:avLst/>
            </a:prstGeom>
          </p:spPr>
        </p:pic>
      </p:grpSp>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9350" y="984138"/>
            <a:ext cx="2063750" cy="759140"/>
          </a:xfrm>
          <a:prstGeom prst="rect">
            <a:avLst/>
          </a:prstGeom>
        </p:spPr>
      </p:pic>
    </p:spTree>
    <p:extLst>
      <p:ext uri="{BB962C8B-B14F-4D97-AF65-F5344CB8AC3E}">
        <p14:creationId xmlns:p14="http://schemas.microsoft.com/office/powerpoint/2010/main" val="22158412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344197" y="2190941"/>
            <a:ext cx="9860610" cy="268963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2" tIns="107544" rIns="143392" bIns="107544"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44199" y="2190943"/>
            <a:ext cx="9859116" cy="2697988"/>
          </a:xfrm>
          <a:noFill/>
        </p:spPr>
        <p:txBody>
          <a:bodyPr tIns="91418" bIns="91418" anchor="t" anchorCtr="0"/>
          <a:lstStyle>
            <a:lvl1pPr>
              <a:defRPr sz="7058" spc="-99" baseline="0">
                <a:solidFill>
                  <a:srgbClr val="002050"/>
                </a:solidFill>
              </a:defRPr>
            </a:lvl1pPr>
          </a:lstStyle>
          <a:p>
            <a:r>
              <a:rPr lang="en-US" dirty="0"/>
              <a:t>Demo title</a:t>
            </a:r>
          </a:p>
        </p:txBody>
      </p:sp>
      <p:sp>
        <p:nvSpPr>
          <p:cNvPr id="5" name="Text Placeholder 4"/>
          <p:cNvSpPr>
            <a:spLocks noGrp="1"/>
          </p:cNvSpPr>
          <p:nvPr>
            <p:ph type="body" sz="quarter" idx="12" hasCustomPrompt="1"/>
          </p:nvPr>
        </p:nvSpPr>
        <p:spPr>
          <a:xfrm>
            <a:off x="344138" y="4891868"/>
            <a:ext cx="9860673" cy="1793881"/>
          </a:xfrm>
          <a:noFill/>
        </p:spPr>
        <p:txBody>
          <a:bodyPr lIns="182833" tIns="146267" rIns="182833" bIns="146267">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8" name="Rectangle 17"/>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20" name="Picture 19"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8477108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0072C6"/>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4199" y="2190943"/>
            <a:ext cx="9859116" cy="2697988"/>
          </a:xfrm>
          <a:solidFill>
            <a:srgbClr val="002050"/>
          </a:solidFill>
        </p:spPr>
        <p:txBody>
          <a:bodyPr tIns="91418" bIns="91418"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7" name="Text Placeholder 4"/>
          <p:cNvSpPr>
            <a:spLocks noGrp="1"/>
          </p:cNvSpPr>
          <p:nvPr>
            <p:ph type="body" sz="quarter" idx="12" hasCustomPrompt="1"/>
          </p:nvPr>
        </p:nvSpPr>
        <p:spPr>
          <a:xfrm>
            <a:off x="344138" y="4891868"/>
            <a:ext cx="9860673" cy="1793881"/>
          </a:xfrm>
          <a:noFill/>
        </p:spPr>
        <p:txBody>
          <a:bodyPr lIns="182833" tIns="146267" rIns="182833" bIns="146267">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16329260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559" y="2084175"/>
            <a:ext cx="11653523" cy="1796217"/>
          </a:xfrm>
          <a:noFill/>
        </p:spPr>
        <p:txBody>
          <a:bodyPr tIns="91418" bIns="91418" anchor="t" anchorCtr="0"/>
          <a:lstStyle>
            <a:lvl1pPr>
              <a:defRPr sz="8627" spc="-99" baseline="0">
                <a:gradFill>
                  <a:gsLst>
                    <a:gs pos="100000">
                      <a:schemeClr val="tx1"/>
                    </a:gs>
                    <a:gs pos="0">
                      <a:schemeClr val="tx1"/>
                    </a:gs>
                  </a:gsLst>
                  <a:lin ang="5400000" scaled="0"/>
                </a:gradFill>
              </a:defRPr>
            </a:lvl1pPr>
          </a:lstStyle>
          <a:p>
            <a:r>
              <a:rPr lang="en-US" dirty="0"/>
              <a:t>Section title</a:t>
            </a:r>
          </a:p>
        </p:txBody>
      </p:sp>
      <p:sp>
        <p:nvSpPr>
          <p:cNvPr id="12" name="Rectangle 11"/>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4" name="Picture 13"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232356538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ntent master Teched 2014">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1024543"/>
            <a:ext cx="11764775" cy="899665"/>
          </a:xfrm>
        </p:spPr>
        <p:txBody>
          <a:bodyPr/>
          <a:lstStyle>
            <a:lvl1pPr>
              <a:lnSpc>
                <a:spcPct val="85000"/>
              </a:lnSpc>
              <a:defRPr sz="4509"/>
            </a:lvl1pPr>
          </a:lstStyle>
          <a:p>
            <a:r>
              <a:rPr lang="en-AU" dirty="0"/>
              <a:t>Click to edit Master title style</a:t>
            </a:r>
            <a:endParaRPr lang="en-US" dirty="0"/>
          </a:p>
        </p:txBody>
      </p:sp>
      <p:sp>
        <p:nvSpPr>
          <p:cNvPr id="6" name="Text Placeholder 5"/>
          <p:cNvSpPr>
            <a:spLocks noGrp="1"/>
          </p:cNvSpPr>
          <p:nvPr>
            <p:ph type="body" sz="quarter" idx="10"/>
          </p:nvPr>
        </p:nvSpPr>
        <p:spPr>
          <a:xfrm>
            <a:off x="173989" y="2013009"/>
            <a:ext cx="11653523" cy="2385387"/>
          </a:xfrm>
        </p:spPr>
        <p:txBody>
          <a:bodyPr/>
          <a:lstStyle>
            <a:lvl1pPr marL="0" indent="0">
              <a:lnSpc>
                <a:spcPct val="85000"/>
              </a:lnSpc>
              <a:spcBef>
                <a:spcPts val="1067"/>
              </a:spcBef>
              <a:spcAft>
                <a:spcPts val="400"/>
              </a:spcAft>
              <a:buNone/>
              <a:defRPr sz="3235">
                <a:gradFill>
                  <a:gsLst>
                    <a:gs pos="1250">
                      <a:schemeClr val="tx1"/>
                    </a:gs>
                    <a:gs pos="99000">
                      <a:schemeClr val="tx1"/>
                    </a:gs>
                  </a:gsLst>
                  <a:lin ang="5400000" scaled="0"/>
                </a:gradFill>
              </a:defRPr>
            </a:lvl1pPr>
            <a:lvl2pPr marL="0" indent="0">
              <a:lnSpc>
                <a:spcPct val="90000"/>
              </a:lnSpc>
              <a:spcBef>
                <a:spcPts val="133"/>
              </a:spcBef>
              <a:spcAft>
                <a:spcPts val="1067"/>
              </a:spcAft>
              <a:buFontTx/>
              <a:buNone/>
              <a:defRPr sz="2353"/>
            </a:lvl2pPr>
            <a:lvl3pPr marL="224039" indent="0">
              <a:lnSpc>
                <a:spcPct val="90000"/>
              </a:lnSpc>
              <a:spcBef>
                <a:spcPts val="133"/>
              </a:spcBef>
              <a:spcAft>
                <a:spcPts val="1067"/>
              </a:spcAft>
              <a:buNone/>
              <a:defRPr sz="2353"/>
            </a:lvl3pPr>
            <a:lvl4pPr marL="448077" indent="0">
              <a:lnSpc>
                <a:spcPct val="90000"/>
              </a:lnSpc>
              <a:spcBef>
                <a:spcPts val="133"/>
              </a:spcBef>
              <a:spcAft>
                <a:spcPts val="1067"/>
              </a:spcAft>
              <a:buNone/>
              <a:defRPr sz="2157"/>
            </a:lvl4pPr>
            <a:lvl5pPr marL="672117" indent="0">
              <a:lnSpc>
                <a:spcPct val="90000"/>
              </a:lnSpc>
              <a:spcBef>
                <a:spcPts val="133"/>
              </a:spcBef>
              <a:spcAft>
                <a:spcPts val="1067"/>
              </a:spcAft>
              <a:buNone/>
              <a:defRPr sz="2157"/>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396335691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only Content master Teched 2014">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1049943"/>
            <a:ext cx="11764775" cy="899665"/>
          </a:xfrm>
        </p:spPr>
        <p:txBody>
          <a:bodyPr/>
          <a:lstStyle>
            <a:lvl1pPr>
              <a:lnSpc>
                <a:spcPct val="85000"/>
              </a:lnSpc>
              <a:defRPr sz="4803"/>
            </a:lvl1pPr>
          </a:lstStyle>
          <a:p>
            <a:r>
              <a:rPr lang="en-AU" dirty="0"/>
              <a:t>Click to edit Master title style</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43494449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with top strap">
    <p:bg>
      <p:bgPr>
        <a:solidFill>
          <a:srgbClr val="0072C6"/>
        </a:solidFill>
        <a:effectLst/>
      </p:bgPr>
    </p:bg>
    <p:spTree>
      <p:nvGrpSpPr>
        <p:cNvPr id="1" name=""/>
        <p:cNvGrpSpPr/>
        <p:nvPr/>
      </p:nvGrpSpPr>
      <p:grpSpPr>
        <a:xfrm>
          <a:off x="0" y="0"/>
          <a:ext cx="0" cy="0"/>
          <a:chOff x="0" y="0"/>
          <a:chExt cx="0" cy="0"/>
        </a:xfrm>
      </p:grpSpPr>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25111124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2105950"/>
            <a:ext cx="11655841" cy="899665"/>
          </a:xfrm>
        </p:spPr>
        <p:txBody>
          <a:bodyPr/>
          <a:lstStyle/>
          <a:p>
            <a:r>
              <a:rPr lang="en-AU" dirty="0"/>
              <a:t>Click to edit Master title style</a:t>
            </a:r>
            <a:endParaRPr lang="en-US" dirty="0"/>
          </a:p>
        </p:txBody>
      </p:sp>
      <p:sp>
        <p:nvSpPr>
          <p:cNvPr id="6" name="Text Placeholder 5"/>
          <p:cNvSpPr>
            <a:spLocks noGrp="1"/>
          </p:cNvSpPr>
          <p:nvPr>
            <p:ph type="body" sz="quarter" idx="10"/>
          </p:nvPr>
        </p:nvSpPr>
        <p:spPr>
          <a:xfrm>
            <a:off x="173989" y="3187744"/>
            <a:ext cx="11653523" cy="197204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9" indent="0">
              <a:buNone/>
              <a:defRPr sz="1961"/>
            </a:lvl3pPr>
            <a:lvl4pPr marL="448077" indent="0">
              <a:buNone/>
              <a:defRPr sz="1765"/>
            </a:lvl4pPr>
            <a:lvl5pPr marL="672117" indent="0">
              <a:buNone/>
              <a:defRPr sz="1765"/>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181993676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10112534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6453727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33196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8769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3629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6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7"/>
            <a:ext cx="11653522" cy="2118989"/>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2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Tree>
    <p:extLst>
      <p:ext uri="{BB962C8B-B14F-4D97-AF65-F5344CB8AC3E}">
        <p14:creationId xmlns:p14="http://schemas.microsoft.com/office/powerpoint/2010/main" val="364737245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17" indent="-284717">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8" indent="-275382">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16" indent="-284717">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54" indent="-22403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93" indent="-22403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17" tIns="77709" rIns="155417" bIns="7770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AU"/>
              <a:t>Click to edit Master title style</a:t>
            </a:r>
            <a:endParaRPr lang="en-US" dirty="0"/>
          </a:p>
        </p:txBody>
      </p:sp>
    </p:spTree>
    <p:extLst>
      <p:ext uri="{BB962C8B-B14F-4D97-AF65-F5344CB8AC3E}">
        <p14:creationId xmlns:p14="http://schemas.microsoft.com/office/powerpoint/2010/main" val="17848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013439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irst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r="1638" b="17324"/>
          <a:stretch/>
        </p:blipFill>
        <p:spPr>
          <a:xfrm>
            <a:off x="0" y="-4799"/>
            <a:ext cx="12192000" cy="6858595"/>
          </a:xfrm>
          <a:prstGeom prst="rect">
            <a:avLst/>
          </a:prstGeom>
        </p:spPr>
      </p:pic>
      <p:pic>
        <p:nvPicPr>
          <p:cNvPr id="5" name="Picture 4"/>
          <p:cNvPicPr>
            <a:picLocks noChangeAspect="1"/>
          </p:cNvPicPr>
          <p:nvPr userDrawn="1"/>
        </p:nvPicPr>
        <p:blipFill>
          <a:blip r:embed="rId3"/>
          <a:stretch>
            <a:fillRect/>
          </a:stretch>
        </p:blipFill>
        <p:spPr>
          <a:xfrm>
            <a:off x="555017" y="1538667"/>
            <a:ext cx="6085223" cy="37716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4932" y="2138520"/>
            <a:ext cx="5345393" cy="1285981"/>
          </a:xfrm>
          <a:prstGeom prst="rect">
            <a:avLst/>
          </a:prstGeom>
        </p:spPr>
      </p:pic>
      <p:sp>
        <p:nvSpPr>
          <p:cNvPr id="7" name="TextBox 6">
            <a:hlinkClick r:id="rId5"/>
          </p:cNvPr>
          <p:cNvSpPr txBox="1"/>
          <p:nvPr userDrawn="1"/>
        </p:nvSpPr>
        <p:spPr>
          <a:xfrm>
            <a:off x="853324" y="4214987"/>
            <a:ext cx="2888605" cy="584775"/>
          </a:xfrm>
          <a:prstGeom prst="rect">
            <a:avLst/>
          </a:prstGeom>
          <a:noFill/>
        </p:spPr>
        <p:txBody>
          <a:bodyPr wrap="square" rtlCol="0">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msdevcon.ru</a:t>
            </a:r>
          </a:p>
        </p:txBody>
      </p:sp>
      <p:sp>
        <p:nvSpPr>
          <p:cNvPr id="9" name="Прямоугольник 8"/>
          <p:cNvSpPr/>
          <p:nvPr userDrawn="1"/>
        </p:nvSpPr>
        <p:spPr>
          <a:xfrm>
            <a:off x="4099278" y="4214987"/>
            <a:ext cx="2183611" cy="584775"/>
          </a:xfrm>
          <a:prstGeom prst="rect">
            <a:avLst/>
          </a:prstGeom>
        </p:spPr>
        <p:txBody>
          <a:bodyPr wrap="none">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a:t>
            </a:r>
            <a:r>
              <a:rPr kumimoji="0" lang="en-US" sz="3200" b="0" i="0" u="none" strike="noStrike" kern="1200" cap="none" spc="0" normalizeH="0" baseline="0" noProof="0" dirty="0" err="1">
                <a:ln>
                  <a:noFill/>
                </a:ln>
                <a:solidFill>
                  <a:srgbClr val="FFFFFF"/>
                </a:solidFill>
                <a:effectLst/>
                <a:uLnTx/>
                <a:uFillTx/>
                <a:latin typeface="Segoe UI Light"/>
                <a:ea typeface="+mn-ea"/>
                <a:cs typeface="+mn-cs"/>
              </a:rPr>
              <a:t>msdevcon</a:t>
            </a:r>
            <a:endParaRPr kumimoji="0" lang="en-US" sz="32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3713773065"/>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ss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174" b="14269"/>
          <a:stretch/>
        </p:blipFill>
        <p:spPr>
          <a:xfrm>
            <a:off x="-24000" y="0"/>
            <a:ext cx="12240000" cy="6858000"/>
          </a:xfrm>
          <a:prstGeom prst="rect">
            <a:avLst/>
          </a:prstGeom>
        </p:spPr>
      </p:pic>
      <p:sp>
        <p:nvSpPr>
          <p:cNvPr id="2" name="Заголовок 1"/>
          <p:cNvSpPr>
            <a:spLocks noGrp="1"/>
          </p:cNvSpPr>
          <p:nvPr>
            <p:ph type="ctrTitle" hasCustomPrompt="1"/>
          </p:nvPr>
        </p:nvSpPr>
        <p:spPr>
          <a:xfrm>
            <a:off x="0" y="3961423"/>
            <a:ext cx="12192000" cy="1440000"/>
          </a:xfrm>
          <a:noFill/>
        </p:spPr>
        <p:txBody>
          <a:bodyPr wrap="square" lIns="1080000" rIns="1080000" anchor="b" anchorCtr="0">
            <a:normAutofit/>
          </a:bodyPr>
          <a:lstStyle>
            <a:lvl1pPr algn="l">
              <a:defRPr sz="4800" b="1" baseline="0">
                <a:solidFill>
                  <a:schemeClr val="bg1"/>
                </a:solidFill>
                <a:latin typeface="+mn-lt"/>
              </a:defRPr>
            </a:lvl1pPr>
          </a:lstStyle>
          <a:p>
            <a:r>
              <a:rPr lang="en-US" dirty="0"/>
              <a:t>TITLE</a:t>
            </a:r>
            <a:br>
              <a:rPr lang="en-US" dirty="0"/>
            </a:br>
            <a:r>
              <a:rPr lang="en-US" dirty="0"/>
              <a:t>!UPPERCASE!</a:t>
            </a:r>
            <a:endParaRPr lang="ru-RU" dirty="0"/>
          </a:p>
        </p:txBody>
      </p:sp>
      <p:sp>
        <p:nvSpPr>
          <p:cNvPr id="21" name="Text Placeholder 20"/>
          <p:cNvSpPr>
            <a:spLocks noGrp="1"/>
          </p:cNvSpPr>
          <p:nvPr>
            <p:ph type="body" sz="quarter" idx="11" hasCustomPrompt="1"/>
          </p:nvPr>
        </p:nvSpPr>
        <p:spPr>
          <a:xfrm>
            <a:off x="1055690" y="5409000"/>
            <a:ext cx="10080625" cy="1081088"/>
          </a:xfrm>
        </p:spPr>
        <p:txBody>
          <a:bodyPr>
            <a:normAutofit/>
          </a:bodyPr>
          <a:lstStyle>
            <a:lvl1pPr marL="0" indent="0">
              <a:buNone/>
              <a:defRPr sz="3600" baseline="0">
                <a:solidFill>
                  <a:schemeClr val="bg1"/>
                </a:solidFill>
              </a:defRPr>
            </a:lvl1pPr>
          </a:lstStyle>
          <a:p>
            <a:pPr lvl="0"/>
            <a:r>
              <a:rPr lang="en-US" dirty="0"/>
              <a:t>Subtitle</a:t>
            </a:r>
          </a:p>
        </p:txBody>
      </p:sp>
    </p:spTree>
    <p:extLst>
      <p:ext uri="{BB962C8B-B14F-4D97-AF65-F5344CB8AC3E}">
        <p14:creationId xmlns:p14="http://schemas.microsoft.com/office/powerpoint/2010/main" val="8006230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6"/>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4"/>
            <a:ext cx="9144000" cy="1452017"/>
          </a:xfrm>
        </p:spPr>
        <p:txBody>
          <a:bodyPr lIns="36000" rIns="36000">
            <a:normAutofit/>
          </a:bodyPr>
          <a:lstStyle>
            <a:lvl1pPr marL="0" indent="0" algn="l">
              <a:buNone/>
              <a:defRPr sz="3600">
                <a:solidFill>
                  <a:schemeClr val="tx2"/>
                </a:solidFill>
              </a:defRPr>
            </a:lvl1pPr>
            <a:lvl2pPr marL="457135" indent="0" algn="ctr">
              <a:buNone/>
              <a:defRPr sz="2000"/>
            </a:lvl2pPr>
            <a:lvl3pPr marL="914273" indent="0" algn="ctr">
              <a:buNone/>
              <a:defRPr sz="1800"/>
            </a:lvl3pPr>
            <a:lvl4pPr marL="1371408" indent="0" algn="ctr">
              <a:buNone/>
              <a:defRPr sz="1600"/>
            </a:lvl4pPr>
            <a:lvl5pPr marL="1828544" indent="0" algn="ctr">
              <a:buNone/>
              <a:defRPr sz="1600"/>
            </a:lvl5pPr>
            <a:lvl6pPr marL="2285679" indent="0" algn="ctr">
              <a:buNone/>
              <a:defRPr sz="1600"/>
            </a:lvl6pPr>
            <a:lvl7pPr marL="2742817" indent="0" algn="ctr">
              <a:buNone/>
              <a:defRPr sz="1600"/>
            </a:lvl7pPr>
            <a:lvl8pPr marL="3199952" indent="0" algn="ctr">
              <a:buNone/>
              <a:defRPr sz="1600"/>
            </a:lvl8pPr>
            <a:lvl9pPr marL="3657087" indent="0" algn="ctr">
              <a:buNone/>
              <a:defRPr sz="1600"/>
            </a:lvl9pPr>
          </a:lstStyle>
          <a:p>
            <a:r>
              <a:rPr lang="en-US" dirty="0"/>
              <a:t>Subtitle</a:t>
            </a:r>
            <a:endParaRPr lang="ru-RU" dirty="0"/>
          </a:p>
        </p:txBody>
      </p:sp>
    </p:spTree>
    <p:extLst>
      <p:ext uri="{BB962C8B-B14F-4D97-AF65-F5344CB8AC3E}">
        <p14:creationId xmlns:p14="http://schemas.microsoft.com/office/powerpoint/2010/main" val="16428022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1"/>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4"/>
            <a:ext cx="9144000" cy="1452017"/>
          </a:xfrm>
        </p:spPr>
        <p:txBody>
          <a:bodyPr lIns="36000" rIns="36000">
            <a:normAutofit/>
          </a:bodyPr>
          <a:lstStyle>
            <a:lvl1pPr marL="0" indent="0" algn="l">
              <a:buNone/>
              <a:defRPr sz="3600">
                <a:solidFill>
                  <a:schemeClr val="tx2"/>
                </a:solidFill>
              </a:defRPr>
            </a:lvl1pPr>
            <a:lvl2pPr marL="457135" indent="0" algn="ctr">
              <a:buNone/>
              <a:defRPr sz="2000"/>
            </a:lvl2pPr>
            <a:lvl3pPr marL="914273" indent="0" algn="ctr">
              <a:buNone/>
              <a:defRPr sz="1800"/>
            </a:lvl3pPr>
            <a:lvl4pPr marL="1371408" indent="0" algn="ctr">
              <a:buNone/>
              <a:defRPr sz="1600"/>
            </a:lvl4pPr>
            <a:lvl5pPr marL="1828544" indent="0" algn="ctr">
              <a:buNone/>
              <a:defRPr sz="1600"/>
            </a:lvl5pPr>
            <a:lvl6pPr marL="2285679" indent="0" algn="ctr">
              <a:buNone/>
              <a:defRPr sz="1600"/>
            </a:lvl6pPr>
            <a:lvl7pPr marL="2742817" indent="0" algn="ctr">
              <a:buNone/>
              <a:defRPr sz="1600"/>
            </a:lvl7pPr>
            <a:lvl8pPr marL="3199952" indent="0" algn="ctr">
              <a:buNone/>
              <a:defRPr sz="1600"/>
            </a:lvl8pPr>
            <a:lvl9pPr marL="3657087"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3" y="6442646"/>
            <a:ext cx="266737" cy="304844"/>
          </a:xfrm>
          <a:prstGeom prst="rect">
            <a:avLst/>
          </a:prstGeom>
        </p:spPr>
      </p:pic>
    </p:spTree>
    <p:extLst>
      <p:ext uri="{BB962C8B-B14F-4D97-AF65-F5344CB8AC3E}">
        <p14:creationId xmlns:p14="http://schemas.microsoft.com/office/powerpoint/2010/main" val="1643220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4347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3"/>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1" y="4329004"/>
            <a:ext cx="8460000" cy="1452017"/>
          </a:xfrm>
        </p:spPr>
        <p:txBody>
          <a:bodyPr lIns="36000" rIns="36000">
            <a:normAutofit/>
          </a:bodyPr>
          <a:lstStyle>
            <a:lvl1pPr marL="0" indent="0" algn="l">
              <a:buNone/>
              <a:defRPr sz="3600">
                <a:solidFill>
                  <a:schemeClr val="tx2"/>
                </a:solidFill>
              </a:defRPr>
            </a:lvl1pPr>
            <a:lvl2pPr marL="457135" indent="0" algn="ctr">
              <a:buNone/>
              <a:defRPr sz="2000"/>
            </a:lvl2pPr>
            <a:lvl3pPr marL="914273" indent="0" algn="ctr">
              <a:buNone/>
              <a:defRPr sz="1800"/>
            </a:lvl3pPr>
            <a:lvl4pPr marL="1371408" indent="0" algn="ctr">
              <a:buNone/>
              <a:defRPr sz="1600"/>
            </a:lvl4pPr>
            <a:lvl5pPr marL="1828544" indent="0" algn="ctr">
              <a:buNone/>
              <a:defRPr sz="1600"/>
            </a:lvl5pPr>
            <a:lvl6pPr marL="2285679" indent="0" algn="ctr">
              <a:buNone/>
              <a:defRPr sz="1600"/>
            </a:lvl6pPr>
            <a:lvl7pPr marL="2742817" indent="0" algn="ctr">
              <a:buNone/>
              <a:defRPr sz="1600"/>
            </a:lvl7pPr>
            <a:lvl8pPr marL="3199952" indent="0" algn="ctr">
              <a:buNone/>
              <a:defRPr sz="1600"/>
            </a:lvl8pPr>
            <a:lvl9pPr marL="3657087"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3" y="6442646"/>
            <a:ext cx="266737" cy="304844"/>
          </a:xfrm>
          <a:prstGeom prst="rect">
            <a:avLst/>
          </a:prstGeom>
        </p:spPr>
      </p:pic>
      <p:sp>
        <p:nvSpPr>
          <p:cNvPr id="6" name="Рисунок 5"/>
          <p:cNvSpPr>
            <a:spLocks noGrp="1"/>
          </p:cNvSpPr>
          <p:nvPr>
            <p:ph type="pic" sz="quarter" idx="10"/>
          </p:nvPr>
        </p:nvSpPr>
        <p:spPr>
          <a:xfrm>
            <a:off x="9651368" y="1628709"/>
            <a:ext cx="2159000" cy="2160587"/>
          </a:xfrm>
          <a:prstGeom prst="wedgeEllipseCallout">
            <a:avLst>
              <a:gd name="adj1" fmla="val -47657"/>
              <a:gd name="adj2" fmla="val 51214"/>
            </a:avLst>
          </a:prstGeom>
          <a:solidFill>
            <a:schemeClr val="tx2"/>
          </a:solidFill>
        </p:spPr>
        <p:txBody>
          <a:bodyPr/>
          <a:lstStyle/>
          <a:p>
            <a:endParaRPr lang="ru-RU" dirty="0"/>
          </a:p>
        </p:txBody>
      </p:sp>
      <p:pic>
        <p:nvPicPr>
          <p:cNvPr id="7" name="Рисунок 6"/>
          <p:cNvPicPr>
            <a:picLocks noChangeAspect="1"/>
          </p:cNvPicPr>
          <p:nvPr userDrawn="1"/>
        </p:nvPicPr>
        <p:blipFill>
          <a:blip r:embed="rId2"/>
          <a:stretch>
            <a:fillRect/>
          </a:stretch>
        </p:blipFill>
        <p:spPr>
          <a:xfrm>
            <a:off x="11276897" y="6442646"/>
            <a:ext cx="266737" cy="304844"/>
          </a:xfrm>
          <a:prstGeom prst="rect">
            <a:avLst/>
          </a:prstGeom>
        </p:spPr>
      </p:pic>
    </p:spTree>
    <p:extLst>
      <p:ext uri="{BB962C8B-B14F-4D97-AF65-F5344CB8AC3E}">
        <p14:creationId xmlns:p14="http://schemas.microsoft.com/office/powerpoint/2010/main" val="42666627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Demo">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50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4"/>
            <a:ext cx="9144000" cy="1452017"/>
          </a:xfrm>
        </p:spPr>
        <p:txBody>
          <a:bodyPr lIns="36000" rIns="36000">
            <a:normAutofit/>
          </a:bodyPr>
          <a:lstStyle>
            <a:lvl1pPr marL="0" indent="0" algn="l">
              <a:buNone/>
              <a:defRPr sz="3600">
                <a:solidFill>
                  <a:schemeClr val="tx2"/>
                </a:solidFill>
              </a:defRPr>
            </a:lvl1pPr>
            <a:lvl2pPr marL="457135" indent="0" algn="ctr">
              <a:buNone/>
              <a:defRPr sz="2000"/>
            </a:lvl2pPr>
            <a:lvl3pPr marL="914273" indent="0" algn="ctr">
              <a:buNone/>
              <a:defRPr sz="1800"/>
            </a:lvl3pPr>
            <a:lvl4pPr marL="1371408" indent="0" algn="ctr">
              <a:buNone/>
              <a:defRPr sz="1600"/>
            </a:lvl4pPr>
            <a:lvl5pPr marL="1828544" indent="0" algn="ctr">
              <a:buNone/>
              <a:defRPr sz="1600"/>
            </a:lvl5pPr>
            <a:lvl6pPr marL="2285679" indent="0" algn="ctr">
              <a:buNone/>
              <a:defRPr sz="1600"/>
            </a:lvl6pPr>
            <a:lvl7pPr marL="2742817" indent="0" algn="ctr">
              <a:buNone/>
              <a:defRPr sz="1600"/>
            </a:lvl7pPr>
            <a:lvl8pPr marL="3199952" indent="0" algn="ctr">
              <a:buNone/>
              <a:defRPr sz="1600"/>
            </a:lvl8pPr>
            <a:lvl9pPr marL="3657087" indent="0" algn="ctr">
              <a:buNone/>
              <a:defRPr sz="1600"/>
            </a:lvl9pPr>
          </a:lstStyle>
          <a:p>
            <a:r>
              <a:rPr lang="en-US" dirty="0"/>
              <a:t>Subtitle</a:t>
            </a:r>
            <a:endParaRPr lang="ru-RU" dirty="0"/>
          </a:p>
        </p:txBody>
      </p:sp>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50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23517985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emo VS">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75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4"/>
            <a:ext cx="9144000" cy="1452017"/>
          </a:xfrm>
        </p:spPr>
        <p:txBody>
          <a:bodyPr lIns="36000" rIns="36000">
            <a:normAutofit/>
          </a:bodyPr>
          <a:lstStyle>
            <a:lvl1pPr marL="0" indent="0" algn="l">
              <a:buNone/>
              <a:defRPr sz="3600">
                <a:solidFill>
                  <a:schemeClr val="tx2"/>
                </a:solidFill>
              </a:defRPr>
            </a:lvl1pPr>
            <a:lvl2pPr marL="457135" indent="0" algn="ctr">
              <a:buNone/>
              <a:defRPr sz="2000"/>
            </a:lvl2pPr>
            <a:lvl3pPr marL="914273" indent="0" algn="ctr">
              <a:buNone/>
              <a:defRPr sz="1800"/>
            </a:lvl3pPr>
            <a:lvl4pPr marL="1371408" indent="0" algn="ctr">
              <a:buNone/>
              <a:defRPr sz="1600"/>
            </a:lvl4pPr>
            <a:lvl5pPr marL="1828544" indent="0" algn="ctr">
              <a:buNone/>
              <a:defRPr sz="1600"/>
            </a:lvl5pPr>
            <a:lvl6pPr marL="2285679" indent="0" algn="ctr">
              <a:buNone/>
              <a:defRPr sz="1600"/>
            </a:lvl6pPr>
            <a:lvl7pPr marL="2742817" indent="0" algn="ctr">
              <a:buNone/>
              <a:defRPr sz="1600"/>
            </a:lvl7pPr>
            <a:lvl8pPr marL="3199952" indent="0" algn="ctr">
              <a:buNone/>
              <a:defRPr sz="1600"/>
            </a:lvl8pPr>
            <a:lvl9pPr marL="3657087"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496001" y="6309002"/>
            <a:ext cx="352475" cy="362001"/>
          </a:xfrm>
          <a:prstGeom prst="rect">
            <a:avLst/>
          </a:prstGeom>
        </p:spPr>
      </p:pic>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7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75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39776127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a:defRPr/>
            </a:lvl1pPr>
            <a:lvl2pPr>
              <a:defRPr/>
            </a:lvl2pPr>
            <a:lvl3pPr>
              <a:defRPr/>
            </a:lvl3p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6095087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2" indent="-185713">
              <a:buFont typeface="Wingdings" panose="05000000000000000000" pitchFamily="2" charset="2"/>
              <a:buChar char="§"/>
              <a:defRPr/>
            </a:lvl3pPr>
            <a:lvl4pPr marL="1371408" indent="0">
              <a:buNone/>
              <a:defRPr/>
            </a:lvl4pPr>
            <a:lvl5pPr marL="1828544"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3916664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a:xfrm>
            <a:off x="1056000" y="1449000"/>
            <a:ext cx="10297800" cy="4860000"/>
          </a:xfrm>
          <a:gradFill flip="none" rotWithShape="1">
            <a:gsLst>
              <a:gs pos="1000">
                <a:schemeClr val="accent6"/>
              </a:gs>
              <a:gs pos="1000">
                <a:schemeClr val="bg1">
                  <a:alpha val="99000"/>
                </a:schemeClr>
              </a:gs>
            </a:gsLst>
            <a:lin ang="0" scaled="1"/>
            <a:tileRect/>
          </a:gradFill>
          <a:ln>
            <a:noFill/>
          </a:ln>
        </p:spPr>
        <p:txBody>
          <a:bodyPr lIns="180000">
            <a:normAutofit/>
          </a:bodyPr>
          <a:lstStyle>
            <a:lvl1pPr marL="0" indent="0">
              <a:spcBef>
                <a:spcPts val="600"/>
              </a:spcBef>
              <a:spcAft>
                <a:spcPts val="0"/>
              </a:spcAft>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14" indent="0">
              <a:spcBef>
                <a:spcPts val="600"/>
              </a:spcBef>
              <a:spcAft>
                <a:spcPts val="0"/>
              </a:spcAft>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037" indent="0">
              <a:spcBef>
                <a:spcPts val="600"/>
              </a:spcBef>
              <a:spcAft>
                <a:spcPts val="0"/>
              </a:spcAft>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349" indent="0">
              <a:spcBef>
                <a:spcPts val="600"/>
              </a:spcBef>
              <a:spcAft>
                <a:spcPts val="0"/>
              </a:spcAft>
              <a:buNone/>
              <a:defRPr sz="1800">
                <a:latin typeface="Consolas" panose="020B0609020204030204" pitchFamily="49" charset="0"/>
                <a:cs typeface="Consolas" panose="020B0609020204030204" pitchFamily="49" charset="0"/>
              </a:defRPr>
            </a:lvl4pPr>
            <a:lvl5pPr marL="1439661" indent="0">
              <a:spcBef>
                <a:spcPts val="600"/>
              </a:spcBef>
              <a:spcAft>
                <a:spcPts val="0"/>
              </a:spcAft>
              <a:buNone/>
              <a:defRPr>
                <a:latin typeface="Consolas" panose="020B0609020204030204" pitchFamily="49" charset="0"/>
                <a:cs typeface="Consolas" panose="020B0609020204030204" pitchFamily="49" charset="0"/>
              </a:defRPr>
            </a:lvl5pPr>
          </a:lstStyle>
          <a:p>
            <a:pPr lvl="0"/>
            <a:r>
              <a:rPr lang="en-US" dirty="0"/>
              <a:t>Line 1</a:t>
            </a:r>
          </a:p>
          <a:p>
            <a:pPr lvl="1"/>
            <a:r>
              <a:rPr lang="en-US" dirty="0"/>
              <a:t>Line 2</a:t>
            </a:r>
          </a:p>
          <a:p>
            <a:pPr lvl="2"/>
            <a:r>
              <a:rPr lang="en-US" dirty="0"/>
              <a:t>Line 3</a:t>
            </a:r>
          </a:p>
          <a:p>
            <a:pPr lvl="3"/>
            <a:r>
              <a:rPr lang="en-US" dirty="0"/>
              <a:t>Line 4</a:t>
            </a:r>
          </a:p>
          <a:p>
            <a:pPr lvl="4"/>
            <a:r>
              <a:rPr lang="en-US" dirty="0"/>
              <a:t>Line 5</a:t>
            </a:r>
            <a:endParaRPr lang="ru-RU" dirty="0"/>
          </a:p>
        </p:txBody>
      </p:sp>
    </p:spTree>
    <p:extLst>
      <p:ext uri="{BB962C8B-B14F-4D97-AF65-F5344CB8AC3E}">
        <p14:creationId xmlns:p14="http://schemas.microsoft.com/office/powerpoint/2010/main" val="35091270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Tree>
    <p:extLst>
      <p:ext uri="{BB962C8B-B14F-4D97-AF65-F5344CB8AC3E}">
        <p14:creationId xmlns:p14="http://schemas.microsoft.com/office/powerpoint/2010/main" val="142199770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06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hasCustomPrompt="1"/>
          </p:nvPr>
        </p:nvSpPr>
        <p:spPr>
          <a:xfrm>
            <a:off x="0" y="5589001"/>
            <a:ext cx="12192000" cy="720000"/>
          </a:xfrm>
        </p:spPr>
        <p:txBody>
          <a:bodyPr lIns="1044000">
            <a:noAutofit/>
          </a:bodyPr>
          <a:lstStyle>
            <a:lvl1pPr>
              <a:defRPr sz="4800"/>
            </a:lvl1pPr>
          </a:lstStyle>
          <a:p>
            <a:r>
              <a:rPr lang="en-US" dirty="0"/>
              <a:t>Title</a:t>
            </a:r>
            <a:endParaRPr lang="ru-RU" dirty="0"/>
          </a:p>
        </p:txBody>
      </p:sp>
    </p:spTree>
    <p:extLst>
      <p:ext uri="{BB962C8B-B14F-4D97-AF65-F5344CB8AC3E}">
        <p14:creationId xmlns:p14="http://schemas.microsoft.com/office/powerpoint/2010/main" val="36507943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3"/>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hasCustomPrompt="1"/>
          </p:nvPr>
        </p:nvSpPr>
        <p:spPr>
          <a:xfrm>
            <a:off x="2296" y="1269000"/>
            <a:ext cx="609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2075985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latinLnBrk="0">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latinLnBrk="0">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9229219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2"/>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hasCustomPrompt="1"/>
          </p:nvPr>
        </p:nvSpPr>
        <p:spPr>
          <a:xfrm>
            <a:off x="2296" y="1269000"/>
            <a:ext cx="825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3966954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bg1"/>
                </a:solidFill>
              </a:defRPr>
            </a:lvl1pPr>
          </a:lstStyle>
          <a:p>
            <a:r>
              <a:rPr lang="en-US" dirty="0"/>
              <a:t>Title</a:t>
            </a:r>
            <a:endParaRPr lang="ru-RU" dirty="0"/>
          </a:p>
        </p:txBody>
      </p:sp>
      <p:sp>
        <p:nvSpPr>
          <p:cNvPr id="3" name="Объект 2"/>
          <p:cNvSpPr>
            <a:spLocks noGrp="1"/>
          </p:cNvSpPr>
          <p:nvPr>
            <p:ph idx="1" hasCustomPrompt="1"/>
          </p:nvPr>
        </p:nvSpPr>
        <p:spPr>
          <a:xfrm>
            <a:off x="1056000" y="4149140"/>
            <a:ext cx="10297800" cy="2159861"/>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12" indent="-185713">
              <a:buFont typeface="Wingdings" panose="05000000000000000000" pitchFamily="2" charset="2"/>
              <a:buChar char="§"/>
              <a:defRPr>
                <a:ln>
                  <a:noFill/>
                </a:ln>
                <a:solidFill>
                  <a:schemeClr val="bg1">
                    <a:lumMod val="85000"/>
                  </a:schemeClr>
                </a:solidFill>
              </a:defRPr>
            </a:lvl3pPr>
            <a:lvl4pPr marL="1371408" indent="0">
              <a:buNone/>
              <a:defRPr/>
            </a:lvl4pPr>
            <a:lvl5pPr marL="1828544" indent="0">
              <a:buNone/>
              <a:defRPr/>
            </a:lvl5pPr>
          </a:lstStyle>
          <a:p>
            <a:pPr lvl="0"/>
            <a:r>
              <a:rPr lang="en-US" dirty="0"/>
              <a:t>Text</a:t>
            </a:r>
          </a:p>
          <a:p>
            <a:pPr lvl="1"/>
            <a:r>
              <a:rPr lang="en-US" dirty="0"/>
              <a:t>Text2</a:t>
            </a:r>
            <a:endParaRPr lang="ru-RU" dirty="0"/>
          </a:p>
          <a:p>
            <a:pPr lvl="2"/>
            <a:r>
              <a:rPr lang="en-US" dirty="0"/>
              <a:t>Text3</a:t>
            </a:r>
            <a:endParaRPr lang="ru-RU" dirty="0"/>
          </a:p>
        </p:txBody>
      </p:sp>
      <p:sp>
        <p:nvSpPr>
          <p:cNvPr id="5" name="Рисунок 4"/>
          <p:cNvSpPr>
            <a:spLocks noGrp="1"/>
          </p:cNvSpPr>
          <p:nvPr>
            <p:ph type="pic" sz="quarter" idx="10"/>
          </p:nvPr>
        </p:nvSpPr>
        <p:spPr>
          <a:xfrm>
            <a:off x="1116000" y="1449389"/>
            <a:ext cx="2460000" cy="2519363"/>
          </a:xfrm>
          <a:prstGeom prst="wedgeEllipseCallout">
            <a:avLst>
              <a:gd name="adj1" fmla="val -49528"/>
              <a:gd name="adj2" fmla="val 49797"/>
            </a:avLst>
          </a:prstGeom>
          <a:solidFill>
            <a:schemeClr val="accent2"/>
          </a:solidFill>
        </p:spPr>
        <p:txBody>
          <a:bodyPr/>
          <a:lstStyle/>
          <a:p>
            <a:endParaRPr lang="ru-RU"/>
          </a:p>
        </p:txBody>
      </p:sp>
    </p:spTree>
    <p:extLst>
      <p:ext uri="{BB962C8B-B14F-4D97-AF65-F5344CB8AC3E}">
        <p14:creationId xmlns:p14="http://schemas.microsoft.com/office/powerpoint/2010/main" val="19380915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2" indent="-185713">
              <a:buFont typeface="Wingdings" panose="05000000000000000000" pitchFamily="2" charset="2"/>
              <a:buChar char="§"/>
              <a:defRPr/>
            </a:lvl3pPr>
            <a:lvl4pPr marL="1371408" indent="0">
              <a:buNone/>
              <a:defRPr/>
            </a:lvl4pPr>
            <a:lvl5pPr marL="1828544"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8026706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9" y="6298302"/>
            <a:ext cx="11173091" cy="323165"/>
          </a:xfrm>
          <a:prstGeom prst="rect">
            <a:avLst/>
          </a:prstGeom>
          <a:noFill/>
          <a:ln w="12700">
            <a:noFill/>
            <a:miter lim="800000"/>
            <a:headEnd type="none" w="sm" len="sm"/>
            <a:tailEnd type="none" w="sm" len="sm"/>
          </a:ln>
          <a:effectLst/>
        </p:spPr>
        <p:txBody>
          <a:bodyPr lIns="0" tIns="0" rIns="0" bIns="0">
            <a:spAutoFit/>
          </a:bodyPr>
          <a:lstStyle/>
          <a:p>
            <a:pPr marL="0" marR="0" lvl="0" indent="0" algn="l" defTabSz="91397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 2013 Microsoft Corporation. All rights reserved. Microsoft, Windows, Windows Vista and other product names are or may be registered trademarks and/or trademarks in the U.S. and/or other countries.</a:t>
            </a:r>
          </a:p>
          <a:p>
            <a:pPr marL="0" marR="0" lvl="0" indent="0" algn="l" defTabSz="91397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4" y="2743202"/>
            <a:ext cx="5102225" cy="1091876"/>
          </a:xfrm>
          <a:prstGeom prst="rect">
            <a:avLst/>
          </a:prstGeom>
        </p:spPr>
      </p:pic>
    </p:spTree>
    <p:extLst>
      <p:ext uri="{BB962C8B-B14F-4D97-AF65-F5344CB8AC3E}">
        <p14:creationId xmlns:p14="http://schemas.microsoft.com/office/powerpoint/2010/main" val="35490445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0pt Titl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2" y="291072"/>
            <a:ext cx="10757097" cy="1108427"/>
          </a:xfrm>
          <a:prstGeom prst="rect">
            <a:avLst/>
          </a:prstGeom>
        </p:spPr>
        <p:txBody>
          <a:bodyPr lIns="146304" tIns="91440" rIns="146304" bIns="91440">
            <a:noAutofit/>
          </a:bodyPr>
          <a:lstStyle>
            <a:lvl1pPr marL="0" indent="0">
              <a:lnSpc>
                <a:spcPct val="90000"/>
              </a:lnSpc>
              <a:spcBef>
                <a:spcPts val="1176"/>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240"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2" name="Footer Placeholder 1"/>
          <p:cNvSpPr>
            <a:spLocks noGrp="1"/>
          </p:cNvSpPr>
          <p:nvPr>
            <p:ph type="ftr" sz="quarter" idx="11"/>
          </p:nvPr>
        </p:nvSpPr>
        <p:spPr>
          <a:xfrm>
            <a:off x="448214" y="6437244"/>
            <a:ext cx="3859607" cy="134483"/>
          </a:xfrm>
          <a:prstGeom prst="rect">
            <a:avLst/>
          </a:prstGeom>
        </p:spPr>
        <p:txBody>
          <a:bodyPr/>
          <a:lstStyle>
            <a:lvl1pPr>
              <a:defRPr>
                <a:solidFill>
                  <a:schemeClr val="tx2"/>
                </a:solidFill>
              </a:defRPr>
            </a:lvl1pPr>
          </a:lstStyle>
          <a:p>
            <a:pPr defTabSz="914273">
              <a:defRPr/>
            </a:pPr>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67" y="6437244"/>
            <a:ext cx="555596" cy="134483"/>
          </a:xfrm>
          <a:prstGeom prst="rect">
            <a:avLst/>
          </a:prstGeom>
        </p:spPr>
        <p:txBody>
          <a:bodyPr/>
          <a:lstStyle>
            <a:lvl1pPr>
              <a:defRPr>
                <a:solidFill>
                  <a:schemeClr val="tx2"/>
                </a:solidFill>
              </a:defRPr>
            </a:lvl1pPr>
          </a:lstStyle>
          <a:p>
            <a:pPr defTabSz="914273">
              <a:defRPr/>
            </a:pPr>
            <a:fld id="{27258FFF-F925-446B-8502-81C933981705}" type="slidenum">
              <a:rPr lang="en-US" altLang="ko-KR" smtClean="0">
                <a:solidFill>
                  <a:srgbClr val="505050"/>
                </a:solidFill>
              </a:rPr>
              <a:pPr defTabSz="914273">
                <a:defRPr/>
              </a:pPr>
              <a:t>‹#›</a:t>
            </a:fld>
            <a:endParaRPr lang="ko-KR" altLang="en-US" dirty="0">
              <a:solidFill>
                <a:srgbClr val="505050"/>
              </a:solidFill>
            </a:endParaRPr>
          </a:p>
        </p:txBody>
      </p:sp>
    </p:spTree>
    <p:extLst>
      <p:ext uri="{BB962C8B-B14F-4D97-AF65-F5344CB8AC3E}">
        <p14:creationId xmlns:p14="http://schemas.microsoft.com/office/powerpoint/2010/main" val="1203817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50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0" y="0"/>
            <a:ext cx="12188560" cy="6858000"/>
          </a:xfrm>
          <a:prstGeom prst="rect">
            <a:avLst/>
          </a:prstGeom>
        </p:spPr>
      </p:pic>
    </p:spTree>
    <p:extLst>
      <p:ext uri="{BB962C8B-B14F-4D97-AF65-F5344CB8AC3E}">
        <p14:creationId xmlns:p14="http://schemas.microsoft.com/office/powerpoint/2010/main" val="719141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마스터 부제목 스타일 편집</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576528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467051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2621659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2175570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ko-KR" altLang="en-US"/>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673835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84969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날짜 개체 틀 2"/>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357229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618262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4171026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762815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0869095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5205660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0" y="0"/>
            <a:ext cx="12188560" cy="6858000"/>
          </a:xfrm>
          <a:prstGeom prst="rect">
            <a:avLst/>
          </a:prstGeom>
        </p:spPr>
      </p:pic>
    </p:spTree>
    <p:extLst>
      <p:ext uri="{BB962C8B-B14F-4D97-AF65-F5344CB8AC3E}">
        <p14:creationId xmlns:p14="http://schemas.microsoft.com/office/powerpoint/2010/main" val="1084373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0" y="0"/>
            <a:ext cx="12188560" cy="6858000"/>
          </a:xfrm>
          <a:prstGeom prst="rect">
            <a:avLst/>
          </a:prstGeom>
        </p:spPr>
      </p:pic>
    </p:spTree>
    <p:extLst>
      <p:ext uri="{BB962C8B-B14F-4D97-AF65-F5344CB8AC3E}">
        <p14:creationId xmlns:p14="http://schemas.microsoft.com/office/powerpoint/2010/main" val="4269132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10833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290701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71582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75643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63407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79191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71700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8249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6447640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58261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297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3848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555006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3172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51105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4115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76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543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3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2892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37066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3658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5998"/>
            </a:lvl1pPr>
          </a:lstStyle>
          <a:p>
            <a:r>
              <a:rPr kumimoji="1" lang="ko-KR" altLang="en-US"/>
              <a:t>마스터 제목 스타일 편집</a:t>
            </a:r>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kumimoji="1" lang="ko-KR" altLang="en-US"/>
              <a:t>마스터 부제목 스타일 편집</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143205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7" name="날짜 개체 틀 6"/>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31189141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6467662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9"/>
            <a:ext cx="10515600" cy="2852737"/>
          </a:xfrm>
        </p:spPr>
        <p:txBody>
          <a:bodyPr anchor="b"/>
          <a:lstStyle>
            <a:lvl1pPr>
              <a:defRPr sz="5998"/>
            </a:lvl1pPr>
          </a:lstStyle>
          <a:p>
            <a:r>
              <a:rPr kumimoji="1" lang="ko-KR" altLang="en-US"/>
              <a:t>마스터 제목 스타일 편집</a:t>
            </a:r>
          </a:p>
        </p:txBody>
      </p:sp>
      <p:sp>
        <p:nvSpPr>
          <p:cNvPr id="3" name="텍스트 개체 틀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6860496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8980836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6"/>
            <a:ext cx="10515600" cy="1325563"/>
          </a:xfrm>
        </p:spPr>
        <p:txBody>
          <a:bodyPr/>
          <a:lstStyle/>
          <a:p>
            <a:r>
              <a:rPr kumimoji="1" lang="ko-KR" altLang="en-US"/>
              <a:t>마스터 제목 스타일 편집</a:t>
            </a:r>
          </a:p>
        </p:txBody>
      </p:sp>
      <p:sp>
        <p:nvSpPr>
          <p:cNvPr id="3" name="텍스트 개체 틀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kumimoji="1" lang="ko-KR" altLang="en-US"/>
              <a:t>마스터 텍스트 스타일을 편집하려면 클릭</a:t>
            </a:r>
          </a:p>
        </p:txBody>
      </p:sp>
      <p:sp>
        <p:nvSpPr>
          <p:cNvPr id="4" name="내용 개체 틀 3"/>
          <p:cNvSpPr>
            <a:spLocks noGrp="1"/>
          </p:cNvSpPr>
          <p:nvPr>
            <p:ph sz="half" idx="2"/>
          </p:nvPr>
        </p:nvSpPr>
        <p:spPr>
          <a:xfrm>
            <a:off x="839789"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kumimoji="1"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kumimoji="1"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30642439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날짜 개체 틀 2"/>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kumimoji="1"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31073434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kumimoji="1"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2323003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9" y="457200"/>
            <a:ext cx="3932237" cy="1600200"/>
          </a:xfrm>
        </p:spPr>
        <p:txBody>
          <a:bodyPr anchor="b"/>
          <a:lstStyle>
            <a:lvl1pPr>
              <a:defRPr sz="3200"/>
            </a:lvl1pPr>
          </a:lstStyle>
          <a:p>
            <a:r>
              <a:rPr kumimoji="1" lang="ko-KR" altLang="en-US"/>
              <a:t>마스터 제목 스타일 편집</a:t>
            </a:r>
          </a:p>
        </p:txBody>
      </p:sp>
      <p:sp>
        <p:nvSpPr>
          <p:cNvPr id="3" name="내용 개체 틀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6215706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9" y="457200"/>
            <a:ext cx="3932237" cy="1600200"/>
          </a:xfrm>
        </p:spPr>
        <p:txBody>
          <a:bodyPr anchor="b"/>
          <a:lstStyle>
            <a:lvl1pPr>
              <a:defRPr sz="3200"/>
            </a:lvl1pPr>
          </a:lstStyle>
          <a:p>
            <a:r>
              <a:rPr kumimoji="1" lang="ko-KR" altLang="en-US"/>
              <a:t>마스터 제목 스타일 편집</a:t>
            </a:r>
          </a:p>
        </p:txBody>
      </p:sp>
      <p:sp>
        <p:nvSpPr>
          <p:cNvPr id="3" name="그림 개체 틀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kumimoji="1" lang="ko-KR" altLang="en-US"/>
          </a:p>
        </p:txBody>
      </p:sp>
      <p:sp>
        <p:nvSpPr>
          <p:cNvPr id="4" name="텍스트 개체 틀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994607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5738007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6"/>
            <a:ext cx="2628900" cy="5811838"/>
          </a:xfrm>
        </p:spPr>
        <p:txBody>
          <a:bodyPr vert="eaVert"/>
          <a:lstStyle/>
          <a:p>
            <a:r>
              <a:rPr kumimoji="1" lang="ko-KR" altLang="en-US"/>
              <a:t>마스터 제목 스타일 편집</a:t>
            </a:r>
          </a:p>
        </p:txBody>
      </p:sp>
      <p:sp>
        <p:nvSpPr>
          <p:cNvPr id="3" name="세로 텍스트 개체 틀 2"/>
          <p:cNvSpPr>
            <a:spLocks noGrp="1"/>
          </p:cNvSpPr>
          <p:nvPr>
            <p:ph type="body" orient="vert" idx="1"/>
          </p:nvPr>
        </p:nvSpPr>
        <p:spPr>
          <a:xfrm>
            <a:off x="838201" y="365126"/>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2016-08-13</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424798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ko-KR" altLang="en-US"/>
          </a:p>
        </p:txBody>
      </p:sp>
      <p:sp>
        <p:nvSpPr>
          <p:cNvPr id="3" name="날짜 개체 틀 2"/>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541816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527971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151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79378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146292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85659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5189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32722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2774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360223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373221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6879047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7190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23411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61692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69457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318540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552659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8648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62580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809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6989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402817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9330641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666148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3649133"/>
          </a:xfrm>
        </p:spPr>
        <p:txBody>
          <a:bodyPr/>
          <a:lstStyle>
            <a:lvl1pPr algn="l">
              <a:defRPr b="0" i="0">
                <a:solidFill>
                  <a:srgbClr val="3186C7"/>
                </a:solidFill>
                <a:latin typeface="Helvetica Light"/>
                <a:cs typeface="Helvetica Light"/>
              </a:defRPr>
            </a:lvl1pPr>
          </a:lstStyle>
          <a:p>
            <a:r>
              <a:rPr lang="en-US" dirty="0"/>
              <a:t>Title Goes Here</a:t>
            </a:r>
          </a:p>
        </p:txBody>
      </p:sp>
      <p:sp>
        <p:nvSpPr>
          <p:cNvPr id="4" name="Content Placeholder 3"/>
          <p:cNvSpPr>
            <a:spLocks noGrp="1"/>
          </p:cNvSpPr>
          <p:nvPr>
            <p:ph sz="half" idx="2" hasCustomPrompt="1"/>
          </p:nvPr>
        </p:nvSpPr>
        <p:spPr>
          <a:xfrm>
            <a:off x="5266267" y="4978400"/>
            <a:ext cx="6519333" cy="558801"/>
          </a:xfrm>
          <a:noFill/>
          <a:ln>
            <a:noFill/>
          </a:ln>
        </p:spPr>
        <p:txBody>
          <a:bodyPr/>
          <a:lstStyle>
            <a:lvl1pPr marL="0" indent="0">
              <a:lnSpc>
                <a:spcPct val="70000"/>
              </a:lnSpc>
              <a:buNone/>
              <a:defRPr sz="3733" b="1" i="0">
                <a:ln>
                  <a:noFill/>
                </a:ln>
                <a:solidFill>
                  <a:srgbClr val="8C8A8E"/>
                </a:solidFill>
                <a:latin typeface="Helvetica"/>
                <a:cs typeface="Helvetica"/>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Name Goes Here</a:t>
            </a:r>
          </a:p>
        </p:txBody>
      </p:sp>
      <p:cxnSp>
        <p:nvCxnSpPr>
          <p:cNvPr id="8" name="Straight Connector 7"/>
          <p:cNvCxnSpPr/>
          <p:nvPr/>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5266267" y="5537201"/>
            <a:ext cx="6519333" cy="558801"/>
          </a:xfrm>
          <a:noFill/>
          <a:ln>
            <a:noFill/>
          </a:ln>
        </p:spPr>
        <p:txBody>
          <a:bodyPr/>
          <a:lstStyle>
            <a:lvl1pPr marL="0" indent="0">
              <a:lnSpc>
                <a:spcPct val="70000"/>
              </a:lnSpc>
              <a:buNone/>
              <a:defRPr sz="3733" b="0" i="0" baseline="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Title</a:t>
            </a:r>
          </a:p>
        </p:txBody>
      </p:sp>
      <p:sp>
        <p:nvSpPr>
          <p:cNvPr id="11" name="Content Placeholder 3"/>
          <p:cNvSpPr>
            <a:spLocks noGrp="1"/>
          </p:cNvSpPr>
          <p:nvPr>
            <p:ph sz="half" idx="11" hasCustomPrompt="1"/>
          </p:nvPr>
        </p:nvSpPr>
        <p:spPr>
          <a:xfrm>
            <a:off x="5266267" y="6096002"/>
            <a:ext cx="6519333" cy="558801"/>
          </a:xfrm>
          <a:noFill/>
          <a:ln>
            <a:noFill/>
          </a:ln>
        </p:spPr>
        <p:txBody>
          <a:bodyPr/>
          <a:lstStyle>
            <a:lvl1pPr marL="0" indent="0">
              <a:lnSpc>
                <a:spcPct val="70000"/>
              </a:lnSpc>
              <a:buNone/>
              <a:defRPr sz="3733" b="0" i="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28870"/>
            <a:ext cx="4792133" cy="2009924"/>
          </a:xfrm>
          <a:prstGeom prst="rect">
            <a:avLst/>
          </a:prstGeom>
        </p:spPr>
      </p:pic>
    </p:spTree>
    <p:extLst>
      <p:ext uri="{BB962C8B-B14F-4D97-AF65-F5344CB8AC3E}">
        <p14:creationId xmlns:p14="http://schemas.microsoft.com/office/powerpoint/2010/main" val="35155979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4876800"/>
          </a:xfrm>
        </p:spPr>
        <p:txBody>
          <a:bodyPr/>
          <a:lstStyle>
            <a:lvl1pPr algn="l">
              <a:defRPr b="0" i="0">
                <a:solidFill>
                  <a:srgbClr val="3186C7"/>
                </a:solidFill>
                <a:latin typeface="Helvetica Light"/>
                <a:cs typeface="Helvetica Light"/>
              </a:defRPr>
            </a:lvl1pPr>
          </a:lstStyle>
          <a:p>
            <a:r>
              <a:rPr lang="en-US" dirty="0"/>
              <a:t>Title Goes Here</a:t>
            </a:r>
          </a:p>
        </p:txBody>
      </p:sp>
      <p:cxnSp>
        <p:nvCxnSpPr>
          <p:cNvPr id="8" name="Straight Connector 7"/>
          <p:cNvCxnSpPr/>
          <p:nvPr/>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897467" y="1799167"/>
            <a:ext cx="3259667" cy="3259667"/>
          </a:xfrm>
        </p:spPr>
        <p:txBody>
          <a:bodyPr/>
          <a:lstStyle/>
          <a:p>
            <a:r>
              <a:rPr lang="en-US"/>
              <a:t>Click icon to add picture</a:t>
            </a:r>
            <a:endParaRPr lang="en-US" dirty="0"/>
          </a:p>
        </p:txBody>
      </p:sp>
    </p:spTree>
    <p:extLst>
      <p:ext uri="{BB962C8B-B14F-4D97-AF65-F5344CB8AC3E}">
        <p14:creationId xmlns:p14="http://schemas.microsoft.com/office/powerpoint/2010/main" val="15439451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02267"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642533" y="990600"/>
            <a:ext cx="10041467" cy="48768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4257509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6178095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24933" y="4809067"/>
            <a:ext cx="11260667" cy="1278467"/>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36691418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86933"/>
            <a:ext cx="2709333" cy="4580467"/>
          </a:xfrm>
        </p:spPr>
        <p:txBody>
          <a:bodyPr/>
          <a:lstStyle>
            <a:lvl1pPr marL="0" indent="0">
              <a:buNone/>
              <a:defRPr sz="3733">
                <a:solidFill>
                  <a:srgbClr val="3186C7"/>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Single Title Here</a:t>
            </a:r>
          </a:p>
        </p:txBody>
      </p:sp>
      <p:cxnSp>
        <p:nvCxnSpPr>
          <p:cNvPr id="8" name="Straight Connector 7"/>
          <p:cNvCxnSpPr/>
          <p:nvPr/>
        </p:nvCxnSpPr>
        <p:spPr>
          <a:xfrm>
            <a:off x="3657600"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048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86934"/>
            <a:ext cx="2709333" cy="2048933"/>
          </a:xfrm>
        </p:spPr>
        <p:txBody>
          <a:bodyPr/>
          <a:lstStyle>
            <a:lvl1pPr marL="0" indent="0">
              <a:buNone/>
              <a:defRPr sz="3733">
                <a:solidFill>
                  <a:srgbClr val="3186C7"/>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Title</a:t>
            </a:r>
          </a:p>
        </p:txBody>
      </p:sp>
      <p:cxnSp>
        <p:nvCxnSpPr>
          <p:cNvPr id="8" name="Straight Connector 7"/>
          <p:cNvCxnSpPr/>
          <p:nvPr/>
        </p:nvCxnSpPr>
        <p:spPr>
          <a:xfrm>
            <a:off x="3657600"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609600" y="3556000"/>
            <a:ext cx="2709333" cy="2048933"/>
          </a:xfrm>
        </p:spPr>
        <p:txBody>
          <a:bodyPr/>
          <a:lstStyle>
            <a:lvl1pPr marL="0" indent="0">
              <a:buNone/>
              <a:defRPr sz="3733">
                <a:solidFill>
                  <a:srgbClr val="8C8A8E"/>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Subtitle</a:t>
            </a:r>
          </a:p>
        </p:txBody>
      </p:sp>
    </p:spTree>
    <p:extLst>
      <p:ext uri="{BB962C8B-B14F-4D97-AF65-F5344CB8AC3E}">
        <p14:creationId xmlns:p14="http://schemas.microsoft.com/office/powerpoint/2010/main" val="41958978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450851" y="57149"/>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
        <p:nvSpPr>
          <p:cNvPr id="30" name="Shape 30"/>
          <p:cNvSpPr>
            <a:spLocks noGrp="1"/>
          </p:cNvSpPr>
          <p:nvPr>
            <p:ph type="body" idx="1"/>
          </p:nvPr>
        </p:nvSpPr>
        <p:spPr>
          <a:xfrm>
            <a:off x="438152" y="2006600"/>
            <a:ext cx="5395963" cy="4648200"/>
          </a:xfrm>
          <a:prstGeom prst="rect">
            <a:avLst/>
          </a:prstGeom>
        </p:spPr>
        <p:txBody>
          <a:bodyPr/>
          <a:lstStyle>
            <a:lvl1pPr marL="190479" indent="-184130">
              <a:buSzPct val="33000"/>
              <a:buChar char="■"/>
              <a:defRPr sz="2251"/>
            </a:lvl1pPr>
            <a:lvl2pPr marL="525038" indent="-207573">
              <a:spcBef>
                <a:spcPts val="1351"/>
              </a:spcBef>
              <a:buSzPct val="100000"/>
              <a:buChar char="-"/>
              <a:defRPr sz="2251"/>
            </a:lvl2pPr>
            <a:lvl3pPr marL="842503" indent="-207573">
              <a:spcBef>
                <a:spcPts val="1400"/>
              </a:spcBef>
              <a:buSzPct val="75000"/>
              <a:buChar char="•"/>
              <a:defRPr sz="2251"/>
            </a:lvl3pPr>
            <a:lvl4pPr marL="1135546" indent="-183153">
              <a:spcBef>
                <a:spcPts val="1000"/>
              </a:spcBef>
              <a:buSzPct val="75000"/>
              <a:buChar char="•"/>
              <a:defRPr sz="2251"/>
            </a:lvl4pPr>
            <a:lvl5pPr marL="1416381" indent="-146523">
              <a:spcBef>
                <a:spcPts val="600"/>
              </a:spcBef>
              <a:buSzPct val="75000"/>
              <a:buChar char="•"/>
              <a:defRPr sz="2251"/>
            </a:lvl5pPr>
          </a:lstStyle>
          <a:p>
            <a:pPr lvl="0">
              <a:defRPr sz="1800">
                <a:solidFill>
                  <a:srgbClr val="000000"/>
                </a:solidFill>
              </a:defRPr>
            </a:pPr>
            <a:r>
              <a:rPr sz="2251">
                <a:solidFill>
                  <a:srgbClr val="FFFFFF"/>
                </a:solidFill>
              </a:rPr>
              <a:t>Body Level One</a:t>
            </a:r>
          </a:p>
          <a:p>
            <a:pPr lvl="1">
              <a:defRPr sz="1800">
                <a:solidFill>
                  <a:srgbClr val="000000"/>
                </a:solidFill>
              </a:defRPr>
            </a:pPr>
            <a:r>
              <a:rPr sz="2251">
                <a:solidFill>
                  <a:srgbClr val="FFFFFF"/>
                </a:solidFill>
              </a:rPr>
              <a:t>Body Level Two</a:t>
            </a:r>
          </a:p>
          <a:p>
            <a:pPr lvl="2">
              <a:defRPr sz="1800">
                <a:solidFill>
                  <a:srgbClr val="000000"/>
                </a:solidFill>
              </a:defRPr>
            </a:pPr>
            <a:r>
              <a:rPr sz="2251">
                <a:solidFill>
                  <a:srgbClr val="FFFFFF"/>
                </a:solidFill>
              </a:rPr>
              <a:t>Body Level Three</a:t>
            </a:r>
          </a:p>
          <a:p>
            <a:pPr lvl="3">
              <a:defRPr sz="1800">
                <a:solidFill>
                  <a:srgbClr val="000000"/>
                </a:solidFill>
              </a:defRPr>
            </a:pPr>
            <a:r>
              <a:rPr sz="2251">
                <a:solidFill>
                  <a:srgbClr val="FFFFFF"/>
                </a:solidFill>
              </a:rPr>
              <a:t>Body Level Four</a:t>
            </a:r>
          </a:p>
          <a:p>
            <a:pPr lvl="4">
              <a:defRPr sz="1800">
                <a:solidFill>
                  <a:srgbClr val="000000"/>
                </a:solidFill>
              </a:defRPr>
            </a:pPr>
            <a:r>
              <a:rPr sz="2251">
                <a:solidFill>
                  <a:srgbClr val="FFFFFF"/>
                </a:solidFill>
              </a:rPr>
              <a:t>Body Level Five</a:t>
            </a:r>
          </a:p>
        </p:txBody>
      </p:sp>
      <p:pic>
        <p:nvPicPr>
          <p:cNvPr id="31" name="logo-for-Photo-BKGD.png"/>
          <p:cNvPicPr/>
          <p:nvPr/>
        </p:nvPicPr>
        <p:blipFill>
          <a:blip r:embed="rId2">
            <a:extLst/>
          </a:blip>
          <a:stretch>
            <a:fillRect/>
          </a:stretch>
        </p:blipFill>
        <p:spPr>
          <a:xfrm>
            <a:off x="466725" y="6146800"/>
            <a:ext cx="2762251" cy="254000"/>
          </a:xfrm>
          <a:prstGeom prst="rect">
            <a:avLst/>
          </a:prstGeom>
          <a:ln w="12700">
            <a:miter lim="400000"/>
          </a:ln>
        </p:spPr>
      </p:pic>
    </p:spTree>
    <p:extLst>
      <p:ext uri="{BB962C8B-B14F-4D97-AF65-F5344CB8AC3E}">
        <p14:creationId xmlns:p14="http://schemas.microsoft.com/office/powerpoint/2010/main" val="83991927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2016-08-13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566563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A0F00B52-18B2-40C3-AC8F-F88FE0173722}" type="datetimeFigureOut">
              <a:rPr lang="ko-KR" altLang="en-US" smtClean="0"/>
              <a:t>2016-08-13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2044D34-6EC2-42A2-9C8C-7FE3CC02C1BB}" type="slidenum">
              <a:rPr lang="ko-KR" altLang="en-US" smtClean="0"/>
              <a:t>‹#›</a:t>
            </a:fld>
            <a:endParaRPr lang="ko-KR" altLang="en-US"/>
          </a:p>
        </p:txBody>
      </p:sp>
    </p:spTree>
    <p:extLst>
      <p:ext uri="{BB962C8B-B14F-4D97-AF65-F5344CB8AC3E}">
        <p14:creationId xmlns:p14="http://schemas.microsoft.com/office/powerpoint/2010/main" val="20271011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A0F00B52-18B2-40C3-AC8F-F88FE0173722}" type="datetimeFigureOut">
              <a:rPr lang="ko-KR" altLang="en-US" smtClean="0"/>
              <a:t>2016-08-13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2044D34-6EC2-42A2-9C8C-7FE3CC02C1BB}" type="slidenum">
              <a:rPr lang="ko-KR" altLang="en-US" smtClean="0"/>
              <a:t>‹#›</a:t>
            </a:fld>
            <a:endParaRPr lang="ko-KR" altLang="en-US"/>
          </a:p>
        </p:txBody>
      </p:sp>
    </p:spTree>
    <p:extLst>
      <p:ext uri="{BB962C8B-B14F-4D97-AF65-F5344CB8AC3E}">
        <p14:creationId xmlns:p14="http://schemas.microsoft.com/office/powerpoint/2010/main" val="2734034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4271669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5227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848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61742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026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1" y="1"/>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44" latinLnBrk="0">
              <a:lnSpc>
                <a:spcPct val="90000"/>
              </a:lnSpc>
              <a:spcBef>
                <a:spcPts val="600"/>
              </a:spcBef>
            </a:pPr>
            <a:endParaRPr lang="en-US" sz="2000" dirty="0" err="1">
              <a:solidFill>
                <a:prstClr val="white"/>
              </a:solidFill>
            </a:endParaRPr>
          </a:p>
        </p:txBody>
      </p:sp>
      <p:sp>
        <p:nvSpPr>
          <p:cNvPr id="4" name="Rectangle 3"/>
          <p:cNvSpPr/>
          <p:nvPr userDrawn="1"/>
        </p:nvSpPr>
        <p:spPr>
          <a:xfrm>
            <a:off x="1" y="1"/>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44" latinLnBrk="0">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216108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9" name="Subtitle 2"/>
          <p:cNvSpPr txBox="1">
            <a:spLocks/>
          </p:cNvSpPr>
          <p:nvPr/>
        </p:nvSpPr>
        <p:spPr>
          <a:xfrm>
            <a:off x="8738733" y="2685052"/>
            <a:ext cx="2241224" cy="2355337"/>
          </a:xfrm>
          <a:prstGeom prst="rect">
            <a:avLst/>
          </a:prstGeom>
        </p:spPr>
        <p:txBody>
          <a:bodyPr vert="horz" lIns="91396" tIns="45699" rIns="91396" bIns="4569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t>Click to edit Master subtitle style</a:t>
            </a:r>
          </a:p>
        </p:txBody>
      </p:sp>
      <p:sp>
        <p:nvSpPr>
          <p:cNvPr id="13" name="Title 1"/>
          <p:cNvSpPr txBox="1">
            <a:spLocks/>
          </p:cNvSpPr>
          <p:nvPr/>
        </p:nvSpPr>
        <p:spPr>
          <a:xfrm>
            <a:off x="193272" y="3376352"/>
            <a:ext cx="8409867" cy="1692617"/>
          </a:xfrm>
          <a:prstGeom prst="rect">
            <a:avLst/>
          </a:prstGeom>
          <a:solidFill>
            <a:srgbClr val="007233"/>
          </a:solidFill>
          <a:effectLst/>
        </p:spPr>
        <p:txBody>
          <a:bodyPr vert="horz" lIns="137141" tIns="137141" rIns="91396" bIns="13714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p:nvSpPr>
        <p:spPr bwMode="auto">
          <a:xfrm>
            <a:off x="8682792" y="3374967"/>
            <a:ext cx="3257419" cy="1694323"/>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2" tIns="45697" rIns="91392" bIns="45697" numCol="1" rtlCol="0" anchor="ctr" anchorCtr="0" compatLnSpc="1">
            <a:prstTxWarp prst="textNoShape">
              <a:avLst/>
            </a:prstTxWarp>
          </a:bodyPr>
          <a:lstStyle/>
          <a:p>
            <a:pPr algn="ctr" defTabSz="913682"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60" y="4821404"/>
            <a:ext cx="740345" cy="218985"/>
          </a:xfrm>
          <a:prstGeom prst="rect">
            <a:avLst/>
          </a:prstGeom>
        </p:spPr>
      </p:pic>
      <p:sp>
        <p:nvSpPr>
          <p:cNvPr id="16" name="Text Placeholder 10"/>
          <p:cNvSpPr>
            <a:spLocks noGrp="1"/>
          </p:cNvSpPr>
          <p:nvPr>
            <p:ph type="body" sz="quarter" idx="10" hasCustomPrompt="1"/>
          </p:nvPr>
        </p:nvSpPr>
        <p:spPr>
          <a:xfrm>
            <a:off x="292102" y="3466409"/>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2" y="5132437"/>
            <a:ext cx="8409867" cy="1460779"/>
          </a:xfrm>
          <a:prstGeom prst="rect">
            <a:avLst/>
          </a:prstGeom>
        </p:spPr>
        <p:txBody>
          <a:bodyPr lIns="137160" tIns="137160" rIns="137160" bIns="137160" anchor="b" anchorCtr="0">
            <a:normAutofit/>
          </a:bodyPr>
          <a:lstStyle>
            <a:lvl1pPr marL="0" indent="0" algn="l" defTabSz="913948"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91" indent="0" algn="ctr">
              <a:buNone/>
              <a:defRPr>
                <a:solidFill>
                  <a:schemeClr val="tx1">
                    <a:tint val="75000"/>
                  </a:schemeClr>
                </a:solidFill>
              </a:defRPr>
            </a:lvl2pPr>
            <a:lvl3pPr marL="913982" indent="0" algn="ctr">
              <a:buNone/>
              <a:defRPr>
                <a:solidFill>
                  <a:schemeClr val="tx1">
                    <a:tint val="75000"/>
                  </a:schemeClr>
                </a:solidFill>
              </a:defRPr>
            </a:lvl3pPr>
            <a:lvl4pPr marL="1370975" indent="0" algn="ctr">
              <a:buNone/>
              <a:defRPr>
                <a:solidFill>
                  <a:schemeClr val="tx1">
                    <a:tint val="75000"/>
                  </a:schemeClr>
                </a:solidFill>
              </a:defRPr>
            </a:lvl4pPr>
            <a:lvl5pPr marL="1827968" indent="0" algn="ctr">
              <a:buNone/>
              <a:defRPr>
                <a:solidFill>
                  <a:schemeClr val="tx1">
                    <a:tint val="75000"/>
                  </a:schemeClr>
                </a:solidFill>
              </a:defRPr>
            </a:lvl5pPr>
            <a:lvl6pPr marL="2284959" indent="0" algn="ctr">
              <a:buNone/>
              <a:defRPr>
                <a:solidFill>
                  <a:schemeClr val="tx1">
                    <a:tint val="75000"/>
                  </a:schemeClr>
                </a:solidFill>
              </a:defRPr>
            </a:lvl6pPr>
            <a:lvl7pPr marL="2741951" indent="0" algn="ctr">
              <a:buNone/>
              <a:defRPr>
                <a:solidFill>
                  <a:schemeClr val="tx1">
                    <a:tint val="75000"/>
                  </a:schemeClr>
                </a:solidFill>
              </a:defRPr>
            </a:lvl7pPr>
            <a:lvl8pPr marL="3198943" indent="0" algn="ctr">
              <a:buNone/>
              <a:defRPr>
                <a:solidFill>
                  <a:schemeClr val="tx1">
                    <a:tint val="75000"/>
                  </a:schemeClr>
                </a:solidFill>
              </a:defRPr>
            </a:lvl8pPr>
            <a:lvl9pPr marL="3655938" indent="0" algn="ctr">
              <a:buNone/>
              <a:defRPr>
                <a:solidFill>
                  <a:schemeClr val="tx1">
                    <a:tint val="75000"/>
                  </a:schemeClr>
                </a:solidFill>
              </a:defRPr>
            </a:lvl9pPr>
          </a:lstStyle>
          <a:p>
            <a:r>
              <a:rPr lang="en-US"/>
              <a:t>Click to edit Master subtitle style</a:t>
            </a:r>
            <a:endParaRPr lang="en-US" dirty="0"/>
          </a:p>
        </p:txBody>
      </p:sp>
      <p:sp>
        <p:nvSpPr>
          <p:cNvPr id="10" name="TextBox 9"/>
          <p:cNvSpPr txBox="1"/>
          <p:nvPr/>
        </p:nvSpPr>
        <p:spPr>
          <a:xfrm>
            <a:off x="193271" y="164179"/>
            <a:ext cx="369146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135231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990991"/>
          </a:xfrm>
          <a:prstGeom prst="rect">
            <a:avLst/>
          </a:prstGeo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990991"/>
          </a:xfrm>
          <a:prstGeom prst="rect">
            <a:avLst/>
          </a:prstGeo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9659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8.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image" Target="../media/image10.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6.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image" Target="../media/image14.emf"/><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theme" Target="../theme/theme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theme" Target="../theme/theme8.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F9506-ED22-417D-BC6C-24F890DEF661}" type="datetimeFigureOut">
              <a:rPr lang="ko-KR" altLang="en-US" smtClean="0"/>
              <a:t>2016-08-13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154071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35"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1A2FE-F1D0-6942-97E6-46C86443E281}" type="datetimeFigureOut">
              <a:rPr kumimoji="1" lang="ko-KR" altLang="en-US" smtClean="0"/>
              <a:t>2016-08-13</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9547004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984807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D735A38F-BD23-1340-95E9-C29C2C204A54}" type="datetimeFigureOut">
              <a:rPr kumimoji="1" lang="ko-KR" altLang="en-US" smtClean="0">
                <a:solidFill>
                  <a:prstClr val="black">
                    <a:tint val="75000"/>
                  </a:prstClr>
                </a:solidFill>
              </a:rPr>
              <a:pPr defTabSz="914225"/>
              <a:t>2016-08-13</a:t>
            </a:fld>
            <a:endParaRPr kumimoji="1" lang="ko-KR" altLang="en-US">
              <a:solidFill>
                <a:prstClr val="black">
                  <a:tint val="75000"/>
                </a:prstClr>
              </a:solidFill>
            </a:endParaRPr>
          </a:p>
        </p:txBody>
      </p:sp>
      <p:sp>
        <p:nvSpPr>
          <p:cNvPr id="5" name="바닥글 개체 틀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kumimoji="1"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855879BB-F311-F04F-9F9C-BD345EDA3B84}" type="slidenum">
              <a:rPr kumimoji="1" lang="ko-KR" altLang="en-US" smtClean="0">
                <a:solidFill>
                  <a:prstClr val="black">
                    <a:tint val="75000"/>
                  </a:prstClr>
                </a:solidFill>
              </a:rPr>
              <a:pPr defTabSz="914225"/>
              <a:t>‹#›</a:t>
            </a:fld>
            <a:endParaRPr kumimoji="1" lang="ko-KR" altLang="en-US">
              <a:solidFill>
                <a:prstClr val="black">
                  <a:tint val="75000"/>
                </a:prstClr>
              </a:solidFill>
            </a:endParaRPr>
          </a:p>
        </p:txBody>
      </p:sp>
    </p:spTree>
    <p:extLst>
      <p:ext uri="{BB962C8B-B14F-4D97-AF65-F5344CB8AC3E}">
        <p14:creationId xmlns:p14="http://schemas.microsoft.com/office/powerpoint/2010/main" val="246628028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225"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225" rtl="0" eaLnBrk="1" latinLnBrk="1" hangingPunct="1">
        <a:defRPr sz="1800" kern="1200">
          <a:solidFill>
            <a:schemeClr val="tx1"/>
          </a:solidFill>
          <a:latin typeface="+mn-lt"/>
          <a:ea typeface="+mn-ea"/>
          <a:cs typeface="+mn-cs"/>
        </a:defRPr>
      </a:lvl1pPr>
      <a:lvl2pPr marL="457112" algn="l" defTabSz="914225" rtl="0" eaLnBrk="1" latinLnBrk="1" hangingPunct="1">
        <a:defRPr sz="1800" kern="1200">
          <a:solidFill>
            <a:schemeClr val="tx1"/>
          </a:solidFill>
          <a:latin typeface="+mn-lt"/>
          <a:ea typeface="+mn-ea"/>
          <a:cs typeface="+mn-cs"/>
        </a:defRPr>
      </a:lvl2pPr>
      <a:lvl3pPr marL="914225" algn="l" defTabSz="914225" rtl="0" eaLnBrk="1" latinLnBrk="1" hangingPunct="1">
        <a:defRPr sz="1800" kern="1200">
          <a:solidFill>
            <a:schemeClr val="tx1"/>
          </a:solidFill>
          <a:latin typeface="+mn-lt"/>
          <a:ea typeface="+mn-ea"/>
          <a:cs typeface="+mn-cs"/>
        </a:defRPr>
      </a:lvl3pPr>
      <a:lvl4pPr marL="1371337" algn="l" defTabSz="914225" rtl="0" eaLnBrk="1" latinLnBrk="1" hangingPunct="1">
        <a:defRPr sz="1800" kern="1200">
          <a:solidFill>
            <a:schemeClr val="tx1"/>
          </a:solidFill>
          <a:latin typeface="+mn-lt"/>
          <a:ea typeface="+mn-ea"/>
          <a:cs typeface="+mn-cs"/>
        </a:defRPr>
      </a:lvl4pPr>
      <a:lvl5pPr marL="1828449" algn="l" defTabSz="914225" rtl="0" eaLnBrk="1" latinLnBrk="1" hangingPunct="1">
        <a:defRPr sz="1800" kern="1200">
          <a:solidFill>
            <a:schemeClr val="tx1"/>
          </a:solidFill>
          <a:latin typeface="+mn-lt"/>
          <a:ea typeface="+mn-ea"/>
          <a:cs typeface="+mn-cs"/>
        </a:defRPr>
      </a:lvl5pPr>
      <a:lvl6pPr marL="2285561" algn="l" defTabSz="914225" rtl="0" eaLnBrk="1" latinLnBrk="1" hangingPunct="1">
        <a:defRPr sz="1800" kern="1200">
          <a:solidFill>
            <a:schemeClr val="tx1"/>
          </a:solidFill>
          <a:latin typeface="+mn-lt"/>
          <a:ea typeface="+mn-ea"/>
          <a:cs typeface="+mn-cs"/>
        </a:defRPr>
      </a:lvl6pPr>
      <a:lvl7pPr marL="2742674" algn="l" defTabSz="914225" rtl="0" eaLnBrk="1" latinLnBrk="1" hangingPunct="1">
        <a:defRPr sz="1800" kern="1200">
          <a:solidFill>
            <a:schemeClr val="tx1"/>
          </a:solidFill>
          <a:latin typeface="+mn-lt"/>
          <a:ea typeface="+mn-ea"/>
          <a:cs typeface="+mn-cs"/>
        </a:defRPr>
      </a:lvl7pPr>
      <a:lvl8pPr marL="3199785" algn="l" defTabSz="914225" rtl="0" eaLnBrk="1" latinLnBrk="1" hangingPunct="1">
        <a:defRPr sz="1800" kern="1200">
          <a:solidFill>
            <a:schemeClr val="tx1"/>
          </a:solidFill>
          <a:latin typeface="+mn-lt"/>
          <a:ea typeface="+mn-ea"/>
          <a:cs typeface="+mn-cs"/>
        </a:defRPr>
      </a:lvl8pPr>
      <a:lvl9pPr marL="3656897" algn="l" defTabSz="914225"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1118775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3600" y="275167"/>
            <a:ext cx="10718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63600" y="1600201"/>
            <a:ext cx="10718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bar.png"/>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 y="6667796"/>
            <a:ext cx="12192000" cy="216408"/>
          </a:xfrm>
          <a:prstGeom prst="rect">
            <a:avLst/>
          </a:prstGeom>
        </p:spPr>
      </p:pic>
    </p:spTree>
    <p:extLst>
      <p:ext uri="{BB962C8B-B14F-4D97-AF65-F5344CB8AC3E}">
        <p14:creationId xmlns:p14="http://schemas.microsoft.com/office/powerpoint/2010/main" val="406747189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ctr" defTabSz="609585" rtl="0" eaLnBrk="1" latinLnBrk="0" hangingPunct="1">
        <a:spcBef>
          <a:spcPct val="0"/>
        </a:spcBef>
        <a:buNone/>
        <a:defRPr sz="5867" b="0" i="0" kern="1200">
          <a:solidFill>
            <a:schemeClr val="tx1"/>
          </a:solidFill>
          <a:latin typeface="Helvetica Light"/>
          <a:ea typeface="+mj-ea"/>
          <a:cs typeface="Helvetica Light"/>
        </a:defRPr>
      </a:lvl1pPr>
    </p:titleStyle>
    <p:bodyStyle>
      <a:lvl1pPr marL="457189" indent="-457189" algn="l" defTabSz="609585" rtl="0" eaLnBrk="1" latinLnBrk="0" hangingPunct="1">
        <a:spcBef>
          <a:spcPct val="20000"/>
        </a:spcBef>
        <a:buFont typeface="Arial"/>
        <a:buChar char="•"/>
        <a:defRPr sz="4267" b="0" i="0" kern="1200">
          <a:solidFill>
            <a:srgbClr val="3186C7"/>
          </a:solidFill>
          <a:latin typeface="Helvetica Light"/>
          <a:ea typeface="+mn-ea"/>
          <a:cs typeface="Helvetica Light"/>
        </a:defRPr>
      </a:lvl1pPr>
      <a:lvl2pPr marL="990575" indent="-380990" algn="l" defTabSz="609585" rtl="0" eaLnBrk="1" latinLnBrk="0" hangingPunct="1">
        <a:spcBef>
          <a:spcPct val="20000"/>
        </a:spcBef>
        <a:buFont typeface="Arial"/>
        <a:buChar char="–"/>
        <a:defRPr sz="3733" b="0" i="0" kern="1200">
          <a:solidFill>
            <a:srgbClr val="3186C7"/>
          </a:solidFill>
          <a:latin typeface="Helvetica Light"/>
          <a:ea typeface="+mn-ea"/>
          <a:cs typeface="Helvetica Light"/>
        </a:defRPr>
      </a:lvl2pPr>
      <a:lvl3pPr marL="1523962" indent="-304792" algn="l" defTabSz="609585" rtl="0" eaLnBrk="1" latinLnBrk="0" hangingPunct="1">
        <a:spcBef>
          <a:spcPct val="20000"/>
        </a:spcBef>
        <a:buFont typeface="Arial"/>
        <a:buChar char="•"/>
        <a:defRPr sz="3200" b="0" i="0" kern="1200">
          <a:solidFill>
            <a:srgbClr val="3186C7"/>
          </a:solidFill>
          <a:latin typeface="Helvetica Light"/>
          <a:ea typeface="+mn-ea"/>
          <a:cs typeface="Helvetica Light"/>
        </a:defRPr>
      </a:lvl3pPr>
      <a:lvl4pPr marL="2133547" indent="-304792" algn="l" defTabSz="609585" rtl="0" eaLnBrk="1" latinLnBrk="0" hangingPunct="1">
        <a:spcBef>
          <a:spcPct val="20000"/>
        </a:spcBef>
        <a:buFont typeface="Arial"/>
        <a:buChar char="–"/>
        <a:defRPr sz="2667" b="0" i="0" kern="1200">
          <a:solidFill>
            <a:srgbClr val="3186C7"/>
          </a:solidFill>
          <a:latin typeface="Helvetica Light"/>
          <a:ea typeface="+mn-ea"/>
          <a:cs typeface="Helvetica Light"/>
        </a:defRPr>
      </a:lvl4pPr>
      <a:lvl5pPr marL="2743131" indent="-304792" algn="l" defTabSz="609585" rtl="0" eaLnBrk="1" latinLnBrk="0" hangingPunct="1">
        <a:spcBef>
          <a:spcPct val="20000"/>
        </a:spcBef>
        <a:buFont typeface="Arial"/>
        <a:buChar char="»"/>
        <a:defRPr sz="2667" b="0" i="0" kern="1200">
          <a:solidFill>
            <a:srgbClr val="3186C7"/>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6" name="Picture 5" descr="TechEd logo 2014_CMYK_WHITE-04.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88659" y="6005991"/>
            <a:ext cx="1343441" cy="587839"/>
          </a:xfrm>
          <a:prstGeom prst="rect">
            <a:avLst/>
          </a:prstGeom>
        </p:spPr>
      </p:pic>
      <p:sp>
        <p:nvSpPr>
          <p:cNvPr id="2" name="Title Placeholder 1"/>
          <p:cNvSpPr>
            <a:spLocks noGrp="1"/>
          </p:cNvSpPr>
          <p:nvPr>
            <p:ph type="title"/>
          </p:nvPr>
        </p:nvSpPr>
        <p:spPr>
          <a:xfrm>
            <a:off x="166876" y="107382"/>
            <a:ext cx="11655841" cy="899665"/>
          </a:xfrm>
          <a:prstGeom prst="rect">
            <a:avLst/>
          </a:prstGeom>
        </p:spPr>
        <p:txBody>
          <a:bodyPr vert="horz" wrap="square" lIns="146286" tIns="91429" rIns="146286" bIns="91429" rtlCol="0" anchor="t">
            <a:noAutofit/>
          </a:bodyPr>
          <a:lstStyle/>
          <a:p>
            <a:r>
              <a:rPr lang="en-AU" dirty="0"/>
              <a:t>Click to edit Master title style</a:t>
            </a:r>
            <a:endParaRPr lang="en-US" dirty="0"/>
          </a:p>
        </p:txBody>
      </p:sp>
      <p:sp>
        <p:nvSpPr>
          <p:cNvPr id="4" name="Text Placeholder 3"/>
          <p:cNvSpPr>
            <a:spLocks noGrp="1"/>
          </p:cNvSpPr>
          <p:nvPr>
            <p:ph type="body" idx="1"/>
          </p:nvPr>
        </p:nvSpPr>
        <p:spPr>
          <a:xfrm>
            <a:off x="167189" y="1005455"/>
            <a:ext cx="11653520" cy="2211322"/>
          </a:xfrm>
          <a:prstGeom prst="rect">
            <a:avLst/>
          </a:prstGeom>
        </p:spPr>
        <p:txBody>
          <a:bodyPr vert="horz" wrap="square" lIns="146286" tIns="91429" rIns="146286" bIns="91429" rtlCol="0">
            <a:sp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Tree>
    <p:extLst>
      <p:ext uri="{BB962C8B-B14F-4D97-AF65-F5344CB8AC3E}">
        <p14:creationId xmlns:p14="http://schemas.microsoft.com/office/powerpoint/2010/main" val="2670379578"/>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en-US" dirty="0"/>
              <a:t>Title</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23325669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Lst>
  <p:txStyles>
    <p:titleStyle>
      <a:lvl1pPr algn="l" defTabSz="914273"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568" indent="-228568" algn="l" defTabSz="914273" rtl="0" eaLnBrk="1" latinLnBrk="0" hangingPunct="1">
        <a:lnSpc>
          <a:spcPct val="90000"/>
        </a:lnSpc>
        <a:spcBef>
          <a:spcPts val="1800"/>
        </a:spcBef>
        <a:spcAft>
          <a:spcPts val="1000"/>
        </a:spcAft>
        <a:buFont typeface="Wingdings" panose="05000000000000000000" pitchFamily="2" charset="2"/>
        <a:buChar char="§"/>
        <a:defRPr sz="3200" kern="1200">
          <a:solidFill>
            <a:schemeClr val="accent6"/>
          </a:solidFill>
          <a:latin typeface="+mj-lt"/>
          <a:ea typeface="+mn-ea"/>
          <a:cs typeface="+mn-cs"/>
        </a:defRPr>
      </a:lvl1pPr>
      <a:lvl2pPr marL="685703" indent="-228568" algn="l" defTabSz="914273" rtl="0" eaLnBrk="1" latinLnBrk="0" hangingPunct="1">
        <a:lnSpc>
          <a:spcPct val="90000"/>
        </a:lnSpc>
        <a:spcBef>
          <a:spcPts val="800"/>
        </a:spcBef>
        <a:spcAft>
          <a:spcPts val="800"/>
        </a:spcAft>
        <a:buFont typeface="Wingdings" panose="05000000000000000000" pitchFamily="2" charset="2"/>
        <a:buChar char="§"/>
        <a:defRPr sz="2400" kern="1200">
          <a:solidFill>
            <a:schemeClr val="tx2"/>
          </a:solidFill>
          <a:latin typeface="+mj-lt"/>
          <a:ea typeface="+mn-ea"/>
          <a:cs typeface="+mn-cs"/>
        </a:defRPr>
      </a:lvl2pPr>
      <a:lvl3pPr marL="1142841" indent="-228568" algn="l" defTabSz="914273" rtl="0" eaLnBrk="1" latinLnBrk="0" hangingPunct="1">
        <a:lnSpc>
          <a:spcPct val="90000"/>
        </a:lnSpc>
        <a:spcBef>
          <a:spcPts val="600"/>
        </a:spcBef>
        <a:spcAft>
          <a:spcPts val="600"/>
        </a:spcAft>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599976" indent="-228568" algn="l" defTabSz="914273"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111" indent="-228568" algn="l" defTabSz="914273"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249" indent="-228568" algn="l" defTabSz="9142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84" indent="-228568" algn="l" defTabSz="9142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20" indent="-228568" algn="l" defTabSz="9142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55" indent="-228568" algn="l" defTabSz="9142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273" rtl="0" eaLnBrk="1" latinLnBrk="0" hangingPunct="1">
        <a:defRPr sz="1800" kern="1200">
          <a:solidFill>
            <a:schemeClr val="tx1"/>
          </a:solidFill>
          <a:latin typeface="+mn-lt"/>
          <a:ea typeface="+mn-ea"/>
          <a:cs typeface="+mn-cs"/>
        </a:defRPr>
      </a:lvl1pPr>
      <a:lvl2pPr marL="457135" algn="l" defTabSz="914273" rtl="0" eaLnBrk="1" latinLnBrk="0" hangingPunct="1">
        <a:defRPr sz="1800" kern="1200">
          <a:solidFill>
            <a:schemeClr val="tx1"/>
          </a:solidFill>
          <a:latin typeface="+mn-lt"/>
          <a:ea typeface="+mn-ea"/>
          <a:cs typeface="+mn-cs"/>
        </a:defRPr>
      </a:lvl2pPr>
      <a:lvl3pPr marL="914273" algn="l" defTabSz="914273" rtl="0" eaLnBrk="1" latinLnBrk="0" hangingPunct="1">
        <a:defRPr sz="1800" kern="1200">
          <a:solidFill>
            <a:schemeClr val="tx1"/>
          </a:solidFill>
          <a:latin typeface="+mn-lt"/>
          <a:ea typeface="+mn-ea"/>
          <a:cs typeface="+mn-cs"/>
        </a:defRPr>
      </a:lvl3pPr>
      <a:lvl4pPr marL="1371408" algn="l" defTabSz="914273" rtl="0" eaLnBrk="1" latinLnBrk="0" hangingPunct="1">
        <a:defRPr sz="1800" kern="1200">
          <a:solidFill>
            <a:schemeClr val="tx1"/>
          </a:solidFill>
          <a:latin typeface="+mn-lt"/>
          <a:ea typeface="+mn-ea"/>
          <a:cs typeface="+mn-cs"/>
        </a:defRPr>
      </a:lvl4pPr>
      <a:lvl5pPr marL="1828544" algn="l" defTabSz="914273" rtl="0" eaLnBrk="1" latinLnBrk="0" hangingPunct="1">
        <a:defRPr sz="1800" kern="1200">
          <a:solidFill>
            <a:schemeClr val="tx1"/>
          </a:solidFill>
          <a:latin typeface="+mn-lt"/>
          <a:ea typeface="+mn-ea"/>
          <a:cs typeface="+mn-cs"/>
        </a:defRPr>
      </a:lvl5pPr>
      <a:lvl6pPr marL="2285679" algn="l" defTabSz="914273" rtl="0" eaLnBrk="1" latinLnBrk="0" hangingPunct="1">
        <a:defRPr sz="1800" kern="1200">
          <a:solidFill>
            <a:schemeClr val="tx1"/>
          </a:solidFill>
          <a:latin typeface="+mn-lt"/>
          <a:ea typeface="+mn-ea"/>
          <a:cs typeface="+mn-cs"/>
        </a:defRPr>
      </a:lvl6pPr>
      <a:lvl7pPr marL="2742817" algn="l" defTabSz="914273" rtl="0" eaLnBrk="1" latinLnBrk="0" hangingPunct="1">
        <a:defRPr sz="1800" kern="1200">
          <a:solidFill>
            <a:schemeClr val="tx1"/>
          </a:solidFill>
          <a:latin typeface="+mn-lt"/>
          <a:ea typeface="+mn-ea"/>
          <a:cs typeface="+mn-cs"/>
        </a:defRPr>
      </a:lvl7pPr>
      <a:lvl8pPr marL="3199952" algn="l" defTabSz="914273" rtl="0" eaLnBrk="1" latinLnBrk="0" hangingPunct="1">
        <a:defRPr sz="1800" kern="1200">
          <a:solidFill>
            <a:schemeClr val="tx1"/>
          </a:solidFill>
          <a:latin typeface="+mn-lt"/>
          <a:ea typeface="+mn-ea"/>
          <a:cs typeface="+mn-cs"/>
        </a:defRPr>
      </a:lvl8pPr>
      <a:lvl9pPr marL="3657087" algn="l" defTabSz="91427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95.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9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3.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6.wdp"/><Relationship Id="rId3" Type="http://schemas.openxmlformats.org/officeDocument/2006/relationships/image" Target="../media/image68.jpg"/><Relationship Id="rId7" Type="http://schemas.microsoft.com/office/2007/relationships/hdphoto" Target="../media/hdphoto3.wdp"/><Relationship Id="rId12"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0.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72.png"/><Relationship Id="rId4" Type="http://schemas.openxmlformats.org/officeDocument/2006/relationships/image" Target="../media/image69.png"/><Relationship Id="rId9" Type="http://schemas.microsoft.com/office/2007/relationships/hdphoto" Target="../media/hdphoto4.wdp"/><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jpe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emf"/><Relationship Id="rId4" Type="http://schemas.openxmlformats.org/officeDocument/2006/relationships/image" Target="../media/image103.png"/><Relationship Id="rId9" Type="http://schemas.openxmlformats.org/officeDocument/2006/relationships/image" Target="../media/image108.emf"/></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5.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97.png"/><Relationship Id="rId4" Type="http://schemas.openxmlformats.org/officeDocument/2006/relationships/image" Target="../media/image110.png"/><Relationship Id="rId9" Type="http://schemas.openxmlformats.org/officeDocument/2006/relationships/image" Target="../media/image1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8.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tags" Target="../tags/tag3.xml"/><Relationship Id="rId7" Type="http://schemas.openxmlformats.org/officeDocument/2006/relationships/image" Target="../media/image119.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9.xml"/><Relationship Id="rId4" Type="http://schemas.openxmlformats.org/officeDocument/2006/relationships/slideLayout" Target="../slideLayouts/slideLayout109.xml"/><Relationship Id="rId9"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1.xml"/><Relationship Id="rId1" Type="http://schemas.openxmlformats.org/officeDocument/2006/relationships/slideLayout" Target="../slideLayouts/slideLayout127.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3.xml"/><Relationship Id="rId5" Type="http://schemas.openxmlformats.org/officeDocument/2006/relationships/image" Target="../media/image39.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lazytechguys.com/wp-content/uploads/2013/02/Sample-Programming-Code.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473288" y="0"/>
            <a:ext cx="943082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0717" y="605573"/>
            <a:ext cx="10477983" cy="295465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896386" latinLnBrk="0">
              <a:defRPr/>
            </a:pPr>
            <a:r>
              <a:rPr lang="en-US" altLang="ko-KR" sz="5400" b="1" kern="0" dirty="0">
                <a:solidFill>
                  <a:schemeClr val="tx1"/>
                </a:solidFill>
                <a:latin typeface="나눔바른고딕" panose="020B0603020101020101" pitchFamily="50" charset="-127"/>
                <a:ea typeface="나눔바른고딕" panose="020B0603020101020101" pitchFamily="50" charset="-127"/>
              </a:rPr>
              <a:t>Python</a:t>
            </a:r>
            <a:r>
              <a:rPr lang="ko-KR" altLang="en-US" sz="5400" b="1" kern="0" dirty="0">
                <a:solidFill>
                  <a:schemeClr val="tx1"/>
                </a:solidFill>
                <a:latin typeface="나눔바른고딕" panose="020B0603020101020101" pitchFamily="50" charset="-127"/>
                <a:ea typeface="나눔바른고딕" panose="020B0603020101020101" pitchFamily="50" charset="-127"/>
              </a:rPr>
              <a:t>으로</a:t>
            </a:r>
            <a:endParaRPr lang="en-US" altLang="ko-KR" sz="5400" b="1" kern="0" dirty="0">
              <a:solidFill>
                <a:schemeClr val="tx1"/>
              </a:solidFill>
              <a:latin typeface="나눔바른고딕" panose="020B0603020101020101" pitchFamily="50" charset="-127"/>
              <a:ea typeface="나눔바른고딕" panose="020B0603020101020101" pitchFamily="50" charset="-127"/>
            </a:endParaRPr>
          </a:p>
          <a:p>
            <a:pPr defTabSz="896386" latinLnBrk="0">
              <a:defRPr/>
            </a:pPr>
            <a:r>
              <a:rPr lang="en-US" altLang="ko-KR" sz="4400" b="1" kern="0" dirty="0">
                <a:solidFill>
                  <a:schemeClr val="tx1"/>
                </a:solidFill>
                <a:latin typeface="나눔바른고딕" panose="020B0603020101020101" pitchFamily="50" charset="-127"/>
                <a:ea typeface="나눔바른고딕" panose="020B0603020101020101" pitchFamily="50" charset="-127"/>
              </a:rPr>
              <a:t>IoT(Internet of Things), </a:t>
            </a:r>
          </a:p>
          <a:p>
            <a:pPr defTabSz="896386" latinLnBrk="0">
              <a:defRPr/>
            </a:pPr>
            <a:r>
              <a:rPr lang="en-US" altLang="ko-KR" sz="4400" b="1" kern="0" dirty="0">
                <a:solidFill>
                  <a:schemeClr val="tx1"/>
                </a:solidFill>
                <a:latin typeface="나눔바른고딕" panose="020B0603020101020101" pitchFamily="50" charset="-127"/>
                <a:ea typeface="나눔바른고딕" panose="020B0603020101020101" pitchFamily="50" charset="-127"/>
              </a:rPr>
              <a:t>Cognitive, Machine Learning </a:t>
            </a:r>
          </a:p>
          <a:p>
            <a:pPr defTabSz="896386" latinLnBrk="0">
              <a:defRPr/>
            </a:pPr>
            <a:r>
              <a:rPr lang="en-US" altLang="ko-KR" sz="4400" b="1" kern="0" dirty="0">
                <a:solidFill>
                  <a:schemeClr val="tx1"/>
                </a:solidFill>
                <a:latin typeface="나눔바른고딕" panose="020B0603020101020101" pitchFamily="50" charset="-127"/>
                <a:ea typeface="나눔바른고딕" panose="020B0603020101020101" pitchFamily="50" charset="-127"/>
              </a:rPr>
              <a:t>3</a:t>
            </a:r>
            <a:r>
              <a:rPr lang="ko-KR" altLang="en-US" sz="4400" b="1" kern="0" dirty="0">
                <a:solidFill>
                  <a:schemeClr val="tx1"/>
                </a:solidFill>
                <a:latin typeface="나눔바른고딕" panose="020B0603020101020101" pitchFamily="50" charset="-127"/>
                <a:ea typeface="나눔바른고딕" panose="020B0603020101020101" pitchFamily="50" charset="-127"/>
              </a:rPr>
              <a:t>종 </a:t>
            </a:r>
            <a:r>
              <a:rPr lang="ko-KR" altLang="en-US" sz="4400" b="1" kern="0" dirty="0" err="1">
                <a:solidFill>
                  <a:schemeClr val="tx1"/>
                </a:solidFill>
                <a:latin typeface="나눔바른고딕" panose="020B0603020101020101" pitchFamily="50" charset="-127"/>
                <a:ea typeface="나눔바른고딕" panose="020B0603020101020101" pitchFamily="50" charset="-127"/>
              </a:rPr>
              <a:t>셋트</a:t>
            </a:r>
            <a:r>
              <a:rPr lang="ko-KR" altLang="en-US" sz="4400" b="1" kern="0" dirty="0">
                <a:solidFill>
                  <a:schemeClr val="tx1"/>
                </a:solidFill>
                <a:latin typeface="나눔바른고딕" panose="020B0603020101020101" pitchFamily="50" charset="-127"/>
                <a:ea typeface="나눔바른고딕" panose="020B0603020101020101" pitchFamily="50" charset="-127"/>
              </a:rPr>
              <a:t> 활용하기</a:t>
            </a:r>
            <a:endParaRPr lang="en-US" altLang="ko-KR" sz="4400" b="1" kern="0" dirty="0">
              <a:solidFill>
                <a:schemeClr val="tx1"/>
              </a:solidFill>
              <a:latin typeface="나눔바른고딕" panose="020B0603020101020101" pitchFamily="50" charset="-127"/>
              <a:ea typeface="나눔바른고딕" panose="020B0603020101020101" pitchFamily="50" charset="-127"/>
            </a:endParaRPr>
          </a:p>
        </p:txBody>
      </p:sp>
      <p:sp>
        <p:nvSpPr>
          <p:cNvPr id="5" name="TextBox 4"/>
          <p:cNvSpPr txBox="1"/>
          <p:nvPr/>
        </p:nvSpPr>
        <p:spPr>
          <a:xfrm>
            <a:off x="625668" y="4706266"/>
            <a:ext cx="5862612" cy="159905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896386" latinLnBrk="0">
              <a:defRPr/>
            </a:pPr>
            <a:r>
              <a:rPr lang="ko-KR" altLang="en-US" sz="3200" b="1" kern="0" dirty="0">
                <a:solidFill>
                  <a:schemeClr val="tx1"/>
                </a:solidFill>
                <a:latin typeface="나눔바른고딕" panose="020B0603020101020101" pitchFamily="50" charset="-127"/>
                <a:ea typeface="나눔바른고딕" panose="020B0603020101020101" pitchFamily="50" charset="-127"/>
              </a:rPr>
              <a:t>김영욱 </a:t>
            </a:r>
            <a:r>
              <a:rPr lang="en-US" altLang="ko-KR" sz="3200" b="1" kern="0" dirty="0">
                <a:solidFill>
                  <a:schemeClr val="tx1"/>
                </a:solidFill>
                <a:latin typeface="나눔바른고딕" panose="020B0603020101020101" pitchFamily="50" charset="-127"/>
                <a:ea typeface="나눔바른고딕" panose="020B0603020101020101" pitchFamily="50" charset="-127"/>
              </a:rPr>
              <a:t>Evangelist</a:t>
            </a:r>
          </a:p>
          <a:p>
            <a:pPr defTabSz="896386" latinLnBrk="0">
              <a:defRPr/>
            </a:pPr>
            <a:r>
              <a:rPr lang="en-US" altLang="ko-KR" sz="3200" b="1" kern="0" dirty="0">
                <a:solidFill>
                  <a:schemeClr val="tx1"/>
                </a:solidFill>
                <a:latin typeface="나눔바른고딕" panose="020B0603020101020101" pitchFamily="50" charset="-127"/>
                <a:ea typeface="나눔바른고딕" panose="020B0603020101020101" pitchFamily="50" charset="-127"/>
              </a:rPr>
              <a:t>Microsoft / DX / </a:t>
            </a:r>
            <a:r>
              <a:rPr lang="ko-KR" altLang="en-US" sz="3200" b="1" kern="0" dirty="0">
                <a:solidFill>
                  <a:schemeClr val="tx1"/>
                </a:solidFill>
                <a:latin typeface="나눔바른고딕" panose="020B0603020101020101" pitchFamily="50" charset="-127"/>
                <a:ea typeface="나눔바른고딕" panose="020B0603020101020101" pitchFamily="50" charset="-127"/>
              </a:rPr>
              <a:t>부장</a:t>
            </a:r>
            <a:endParaRPr lang="en-US" altLang="ko-KR" sz="3200" b="1" kern="0" dirty="0">
              <a:solidFill>
                <a:schemeClr val="tx1"/>
              </a:solidFill>
              <a:latin typeface="나눔바른고딕" panose="020B0603020101020101" pitchFamily="50" charset="-127"/>
              <a:ea typeface="나눔바른고딕" panose="020B0603020101020101" pitchFamily="50" charset="-127"/>
            </a:endParaRPr>
          </a:p>
          <a:p>
            <a:pPr defTabSz="896386" latinLnBrk="0">
              <a:defRPr/>
            </a:pPr>
            <a:r>
              <a:rPr lang="en-US" altLang="ko-KR" sz="3200" b="1" kern="0" dirty="0">
                <a:solidFill>
                  <a:schemeClr val="tx1"/>
                </a:solidFill>
                <a:latin typeface="나눔바른고딕" panose="020B0603020101020101" pitchFamily="50" charset="-127"/>
                <a:ea typeface="나눔바른고딕" panose="020B0603020101020101" pitchFamily="50" charset="-127"/>
              </a:rPr>
              <a:t>youngwook@outlook.com</a:t>
            </a:r>
          </a:p>
        </p:txBody>
      </p:sp>
    </p:spTree>
    <p:extLst>
      <p:ext uri="{BB962C8B-B14F-4D97-AF65-F5344CB8AC3E}">
        <p14:creationId xmlns:p14="http://schemas.microsoft.com/office/powerpoint/2010/main" val="88502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396ba1dd7b3a80bd9766-1d7064c4f7b6de25658a4199efb34975.r45.cf1.rackcdn.com/java-emergency-upgrade-installers-showcase_image-2-p-20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150" y="201948"/>
            <a:ext cx="2190308" cy="1324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1.bp.blogspot.com/-eI6xdkwEW5c/TzddBZdBEBI/AAAAAAAACsk/OGWle20BUGo/s1600/md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10" y="512557"/>
            <a:ext cx="2640789" cy="101376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marketingtechblog.com/wp-content/uploads/2007/10/mysql-php-logo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905" y="1847517"/>
            <a:ext cx="2671423" cy="14425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www.pythonlovers.net/wp-content/uploads/2016/01/python-logo-master-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1" y="1847518"/>
            <a:ext cx="3379107" cy="146571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dab1nmslvvntp.cloudfront.net/wp-content/uploads/2015/07/1436439824nodej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6224" y="305725"/>
            <a:ext cx="3083585" cy="154179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design.ubuntu.com/wp-content/uploads/logo-ubuntu_st_no%C2%AE-black_orange-he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8077" y="1995894"/>
            <a:ext cx="2686871" cy="189953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iliconangle.com/files/2013/09/r-project-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3573" y="280229"/>
            <a:ext cx="1641475" cy="1641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498156" y="3895428"/>
            <a:ext cx="11048803" cy="0"/>
          </a:xfrm>
          <a:prstGeom prst="line">
            <a:avLst/>
          </a:prstGeom>
        </p:spPr>
        <p:style>
          <a:lnRef idx="1">
            <a:schemeClr val="accent1"/>
          </a:lnRef>
          <a:fillRef idx="0">
            <a:schemeClr val="accent1"/>
          </a:fillRef>
          <a:effectRef idx="0">
            <a:schemeClr val="accent1"/>
          </a:effectRef>
          <a:fontRef idx="minor">
            <a:schemeClr val="tx1"/>
          </a:fontRef>
        </p:style>
      </p:cxnSp>
      <p:pic>
        <p:nvPicPr>
          <p:cNvPr id="5136" name="Picture 16" descr="http://vamsystems.com/Images/ContentImages/2015/1/windows-azure-cloud.png"/>
          <p:cNvPicPr>
            <a:picLocks noChangeAspect="1" noChangeArrowheads="1"/>
          </p:cNvPicPr>
          <p:nvPr/>
        </p:nvPicPr>
        <p:blipFill rotWithShape="1">
          <a:blip r:embed="rId9">
            <a:extLst>
              <a:ext uri="{28A0092B-C50C-407E-A947-70E740481C1C}">
                <a14:useLocalDpi xmlns:a14="http://schemas.microsoft.com/office/drawing/2010/main" val="0"/>
              </a:ext>
            </a:extLst>
          </a:blip>
          <a:srcRect t="28667" b="31845"/>
          <a:stretch/>
        </p:blipFill>
        <p:spPr bwMode="auto">
          <a:xfrm>
            <a:off x="466726" y="5189621"/>
            <a:ext cx="9886951" cy="141045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namu.wiki/file/%ED%8C%8C%EC%9D%BC:%EB%B9%84%EC%A3%BC%EC%96%BC%20%EC%8A%A4%ED%8A%9C%EB%94%94%EC%98%A4%20%EB%A1%9C%EA%B3%A0.png"/>
          <p:cNvPicPr>
            <a:picLocks noChangeAspect="1" noChangeArrowheads="1"/>
          </p:cNvPicPr>
          <p:nvPr/>
        </p:nvPicPr>
        <p:blipFill rotWithShape="1">
          <a:blip r:embed="rId10">
            <a:extLst>
              <a:ext uri="{28A0092B-C50C-407E-A947-70E740481C1C}">
                <a14:useLocalDpi xmlns:a14="http://schemas.microsoft.com/office/drawing/2010/main" val="0"/>
              </a:ext>
            </a:extLst>
          </a:blip>
          <a:srcRect t="19869" b="21637"/>
          <a:stretch/>
        </p:blipFill>
        <p:spPr bwMode="auto">
          <a:xfrm>
            <a:off x="7443419" y="4152865"/>
            <a:ext cx="4103540" cy="77931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5138" idx="0"/>
          </p:cNvCxnSpPr>
          <p:nvPr/>
        </p:nvCxnSpPr>
        <p:spPr>
          <a:xfrm flipH="1" flipV="1">
            <a:off x="7942521" y="3125973"/>
            <a:ext cx="1552667" cy="10268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04536" y="2732442"/>
            <a:ext cx="4860626" cy="461665"/>
          </a:xfrm>
          <a:prstGeom prst="rect">
            <a:avLst/>
          </a:prstGeom>
          <a:noFill/>
        </p:spPr>
        <p:txBody>
          <a:bodyPr wrap="none" rtlCol="0">
            <a:spAutoFit/>
          </a:bodyPr>
          <a:lstStyle/>
          <a:p>
            <a:pPr defTabSz="1219170" latinLnBrk="0"/>
            <a:r>
              <a:rPr lang="en-US" altLang="ko-KR" sz="2400" b="1" kern="0" dirty="0">
                <a:solidFill>
                  <a:sysClr val="windowText" lastClr="000000"/>
                </a:solidFill>
              </a:rPr>
              <a:t>PTVS(Python Tools for Visual Studio)</a:t>
            </a:r>
            <a:endParaRPr lang="ko-KR" altLang="en-US" sz="2400" b="1" kern="0" dirty="0">
              <a:solidFill>
                <a:sysClr val="windowText" lastClr="000000"/>
              </a:solidFill>
            </a:endParaRPr>
          </a:p>
        </p:txBody>
      </p:sp>
      <p:sp>
        <p:nvSpPr>
          <p:cNvPr id="22" name="TextBox 21"/>
          <p:cNvSpPr txBox="1"/>
          <p:nvPr/>
        </p:nvSpPr>
        <p:spPr>
          <a:xfrm>
            <a:off x="6582147" y="1626562"/>
            <a:ext cx="4958409" cy="461665"/>
          </a:xfrm>
          <a:prstGeom prst="rect">
            <a:avLst/>
          </a:prstGeom>
          <a:noFill/>
        </p:spPr>
        <p:txBody>
          <a:bodyPr wrap="none" rtlCol="0">
            <a:spAutoFit/>
          </a:bodyPr>
          <a:lstStyle/>
          <a:p>
            <a:pPr defTabSz="1219170" latinLnBrk="0"/>
            <a:r>
              <a:rPr lang="en-US" altLang="ko-KR" sz="2400" b="1" kern="0" dirty="0">
                <a:solidFill>
                  <a:sysClr val="windowText" lastClr="000000"/>
                </a:solidFill>
              </a:rPr>
              <a:t>NTVS(Node.js Tools for Visual Studio)</a:t>
            </a:r>
            <a:endParaRPr lang="ko-KR" altLang="en-US" sz="2400" b="1" kern="0" dirty="0">
              <a:solidFill>
                <a:sysClr val="windowText" lastClr="000000"/>
              </a:solidFill>
            </a:endParaRPr>
          </a:p>
        </p:txBody>
      </p:sp>
      <p:sp>
        <p:nvSpPr>
          <p:cNvPr id="23" name="TextBox 22"/>
          <p:cNvSpPr txBox="1"/>
          <p:nvPr/>
        </p:nvSpPr>
        <p:spPr>
          <a:xfrm>
            <a:off x="8046866" y="1947496"/>
            <a:ext cx="4131259" cy="461665"/>
          </a:xfrm>
          <a:prstGeom prst="rect">
            <a:avLst/>
          </a:prstGeom>
          <a:noFill/>
        </p:spPr>
        <p:txBody>
          <a:bodyPr wrap="none" rtlCol="0">
            <a:spAutoFit/>
          </a:bodyPr>
          <a:lstStyle/>
          <a:p>
            <a:pPr defTabSz="1219170" latinLnBrk="0"/>
            <a:r>
              <a:rPr lang="en-US" altLang="ko-KR" sz="2400" b="1" kern="0" dirty="0">
                <a:solidFill>
                  <a:sysClr val="windowText" lastClr="000000"/>
                </a:solidFill>
              </a:rPr>
              <a:t>RTVS(R Tools for Visual Studio)</a:t>
            </a:r>
            <a:endParaRPr lang="ko-KR" altLang="en-US" sz="2400" b="1" kern="0" dirty="0">
              <a:solidFill>
                <a:sysClr val="windowText" lastClr="000000"/>
              </a:solidFill>
            </a:endParaRPr>
          </a:p>
        </p:txBody>
      </p:sp>
      <p:sp>
        <p:nvSpPr>
          <p:cNvPr id="24" name="TextBox 23"/>
          <p:cNvSpPr txBox="1"/>
          <p:nvPr/>
        </p:nvSpPr>
        <p:spPr>
          <a:xfrm>
            <a:off x="1221795" y="3310200"/>
            <a:ext cx="3632726" cy="461665"/>
          </a:xfrm>
          <a:prstGeom prst="rect">
            <a:avLst/>
          </a:prstGeom>
          <a:noFill/>
        </p:spPr>
        <p:txBody>
          <a:bodyPr wrap="none" rtlCol="0">
            <a:spAutoFit/>
          </a:bodyPr>
          <a:lstStyle/>
          <a:p>
            <a:pPr defTabSz="1219170" latinLnBrk="0"/>
            <a:r>
              <a:rPr lang="en-US" altLang="ko-KR" sz="2400" b="1" kern="0" dirty="0">
                <a:solidFill>
                  <a:sysClr val="windowText" lastClr="000000"/>
                </a:solidFill>
              </a:rPr>
              <a:t>PHP Tools for Visual Studio</a:t>
            </a:r>
            <a:endParaRPr lang="ko-KR" altLang="en-US" sz="2400" b="1" kern="0" dirty="0">
              <a:solidFill>
                <a:sysClr val="windowText" lastClr="000000"/>
              </a:solidFill>
            </a:endParaRPr>
          </a:p>
        </p:txBody>
      </p:sp>
      <p:sp>
        <p:nvSpPr>
          <p:cNvPr id="13" name="Rectangle 12"/>
          <p:cNvSpPr/>
          <p:nvPr/>
        </p:nvSpPr>
        <p:spPr>
          <a:xfrm>
            <a:off x="9488821" y="3555490"/>
            <a:ext cx="3512097" cy="461665"/>
          </a:xfrm>
          <a:prstGeom prst="rect">
            <a:avLst/>
          </a:prstGeom>
        </p:spPr>
        <p:txBody>
          <a:bodyPr wrap="square">
            <a:spAutoFit/>
          </a:bodyPr>
          <a:lstStyle/>
          <a:p>
            <a:pPr defTabSz="1219170" latinLnBrk="0"/>
            <a:r>
              <a:rPr lang="en-US" altLang="ko-KR" sz="2400" b="1" kern="0" dirty="0">
                <a:solidFill>
                  <a:sysClr val="windowText" lastClr="000000"/>
                </a:solidFill>
              </a:rPr>
              <a:t>Visual C++ for Linux</a:t>
            </a:r>
            <a:endParaRPr lang="ko-KR" altLang="en-US" sz="2400" b="1" kern="0" dirty="0">
              <a:solidFill>
                <a:sysClr val="windowText" lastClr="000000"/>
              </a:solidFill>
            </a:endParaRPr>
          </a:p>
        </p:txBody>
      </p:sp>
      <p:cxnSp>
        <p:nvCxnSpPr>
          <p:cNvPr id="26" name="Straight Arrow Connector 25"/>
          <p:cNvCxnSpPr>
            <a:cxnSpLocks/>
          </p:cNvCxnSpPr>
          <p:nvPr/>
        </p:nvCxnSpPr>
        <p:spPr>
          <a:xfrm flipH="1" flipV="1">
            <a:off x="7939338" y="1947494"/>
            <a:ext cx="1708252" cy="23577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flipV="1">
            <a:off x="8947456" y="2365226"/>
            <a:ext cx="700133" cy="19400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flipH="1" flipV="1">
            <a:off x="4726419" y="3394082"/>
            <a:ext cx="4921171" cy="9111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flipV="1">
            <a:off x="9541839" y="2363110"/>
            <a:ext cx="105751" cy="19421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endCxn id="5132" idx="2"/>
          </p:cNvCxnSpPr>
          <p:nvPr/>
        </p:nvCxnSpPr>
        <p:spPr>
          <a:xfrm flipV="1">
            <a:off x="9647589" y="3895429"/>
            <a:ext cx="363923" cy="4098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21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6"/>
                                        </p:tgtEl>
                                        <p:attrNameLst>
                                          <p:attrName>style.visibility</p:attrName>
                                        </p:attrNameLst>
                                      </p:cBhvr>
                                      <p:to>
                                        <p:strVal val="visible"/>
                                      </p:to>
                                    </p:set>
                                    <p:animEffect transition="in" filter="fade">
                                      <p:cBhvr>
                                        <p:cTn id="15" dur="500"/>
                                        <p:tgtEl>
                                          <p:spTgt spid="51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30"/>
                                        </p:tgtEl>
                                        <p:attrNameLst>
                                          <p:attrName>style.visibility</p:attrName>
                                        </p:attrNameLst>
                                      </p:cBhvr>
                                      <p:to>
                                        <p:strVal val="visible"/>
                                      </p:to>
                                    </p:set>
                                    <p:animEffect transition="in" filter="fade">
                                      <p:cBhvr>
                                        <p:cTn id="19" dur="500"/>
                                        <p:tgtEl>
                                          <p:spTgt spid="51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28"/>
                                        </p:tgtEl>
                                        <p:attrNameLst>
                                          <p:attrName>style.visibility</p:attrName>
                                        </p:attrNameLst>
                                      </p:cBhvr>
                                      <p:to>
                                        <p:strVal val="visible"/>
                                      </p:to>
                                    </p:set>
                                    <p:animEffect transition="in" filter="fade">
                                      <p:cBhvr>
                                        <p:cTn id="23" dur="500"/>
                                        <p:tgtEl>
                                          <p:spTgt spid="51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32"/>
                                        </p:tgtEl>
                                        <p:attrNameLst>
                                          <p:attrName>style.visibility</p:attrName>
                                        </p:attrNameLst>
                                      </p:cBhvr>
                                      <p:to>
                                        <p:strVal val="visible"/>
                                      </p:to>
                                    </p:set>
                                    <p:animEffect transition="in" filter="fade">
                                      <p:cBhvr>
                                        <p:cTn id="27" dur="500"/>
                                        <p:tgtEl>
                                          <p:spTgt spid="51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134"/>
                                        </p:tgtEl>
                                        <p:attrNameLst>
                                          <p:attrName>style.visibility</p:attrName>
                                        </p:attrNameLst>
                                      </p:cBhvr>
                                      <p:to>
                                        <p:strVal val="visible"/>
                                      </p:to>
                                    </p:set>
                                    <p:animEffect transition="in" filter="fade">
                                      <p:cBhvr>
                                        <p:cTn id="31" dur="500"/>
                                        <p:tgtEl>
                                          <p:spTgt spid="51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36"/>
                                        </p:tgtEl>
                                        <p:attrNameLst>
                                          <p:attrName>style.visibility</p:attrName>
                                        </p:attrNameLst>
                                      </p:cBhvr>
                                      <p:to>
                                        <p:strVal val="visible"/>
                                      </p:to>
                                    </p:set>
                                    <p:animEffect transition="in" filter="fade">
                                      <p:cBhvr>
                                        <p:cTn id="36" dur="500"/>
                                        <p:tgtEl>
                                          <p:spTgt spid="51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138"/>
                                        </p:tgtEl>
                                        <p:attrNameLst>
                                          <p:attrName>style.visibility</p:attrName>
                                        </p:attrNameLst>
                                      </p:cBhvr>
                                      <p:to>
                                        <p:strVal val="visible"/>
                                      </p:to>
                                    </p:set>
                                    <p:animEffect transition="in" filter="fade">
                                      <p:cBhvr>
                                        <p:cTn id="41" dur="500"/>
                                        <p:tgtEl>
                                          <p:spTgt spid="51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a:xfrm>
            <a:off x="2" y="2084363"/>
            <a:ext cx="12191999" cy="1795963"/>
          </a:xfrm>
        </p:spPr>
        <p:txBody>
          <a:bodyPr>
            <a:normAutofit/>
          </a:bodyPr>
          <a:lstStyle/>
          <a:p>
            <a:pPr algn="ctr"/>
            <a:r>
              <a:rPr lang="en-US" altLang="ko-KR" sz="5400" dirty="0"/>
              <a:t>Microsoft </a:t>
            </a:r>
            <a:r>
              <a:rPr lang="en-US" altLang="ko-KR" sz="5400" dirty="0">
                <a:solidFill>
                  <a:srgbClr val="FF0000"/>
                </a:solidFill>
                <a:latin typeface="Arial" panose="020B0604020202020204" pitchFamily="34" charset="0"/>
                <a:cs typeface="Arial" panose="020B0604020202020204" pitchFamily="34" charset="0"/>
              </a:rPr>
              <a:t>is </a:t>
            </a:r>
            <a:r>
              <a:rPr lang="en-US" altLang="ko-KR" sz="5400" dirty="0">
                <a:solidFill>
                  <a:schemeClr val="tx1"/>
                </a:solidFill>
                <a:latin typeface="Arial" panose="020B0604020202020204" pitchFamily="34" charset="0"/>
                <a:cs typeface="Arial" panose="020B0604020202020204" pitchFamily="34" charset="0"/>
              </a:rPr>
              <a:t>Open Source</a:t>
            </a:r>
            <a:endParaRPr lang="ko-KR" altLang="en-US" sz="5400" dirty="0">
              <a:solidFill>
                <a:schemeClr val="tx1"/>
              </a:solidFill>
            </a:endParaRPr>
          </a:p>
        </p:txBody>
      </p:sp>
    </p:spTree>
    <p:extLst>
      <p:ext uri="{BB962C8B-B14F-4D97-AF65-F5344CB8AC3E}">
        <p14:creationId xmlns:p14="http://schemas.microsoft.com/office/powerpoint/2010/main" val="28739033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닷넷 코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27" y="1014487"/>
            <a:ext cx="3385723" cy="30471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S 클라우드기반 서비스형 컴파일러 기술 로슬린 프로젝트 개념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817" y="310892"/>
            <a:ext cx="4572000" cy="2819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643244" y="1032631"/>
            <a:ext cx="5114925" cy="2190751"/>
          </a:xfrm>
          <a:prstGeom prst="rect">
            <a:avLst/>
          </a:prstGeom>
        </p:spPr>
      </p:pic>
      <p:pic>
        <p:nvPicPr>
          <p:cNvPr id="3" name="Picture 2"/>
          <p:cNvPicPr>
            <a:picLocks noChangeAspect="1"/>
          </p:cNvPicPr>
          <p:nvPr/>
        </p:nvPicPr>
        <p:blipFill>
          <a:blip r:embed="rId5"/>
          <a:stretch>
            <a:fillRect/>
          </a:stretch>
        </p:blipFill>
        <p:spPr>
          <a:xfrm>
            <a:off x="833456" y="2402957"/>
            <a:ext cx="4649521" cy="3037601"/>
          </a:xfrm>
          <a:prstGeom prst="rect">
            <a:avLst/>
          </a:prstGeom>
        </p:spPr>
      </p:pic>
      <p:pic>
        <p:nvPicPr>
          <p:cNvPr id="4" name="Picture 3"/>
          <p:cNvPicPr>
            <a:picLocks noChangeAspect="1"/>
          </p:cNvPicPr>
          <p:nvPr/>
        </p:nvPicPr>
        <p:blipFill>
          <a:blip r:embed="rId6"/>
          <a:stretch>
            <a:fillRect/>
          </a:stretch>
        </p:blipFill>
        <p:spPr>
          <a:xfrm>
            <a:off x="5223377" y="2769155"/>
            <a:ext cx="4078804" cy="3499213"/>
          </a:xfrm>
          <a:prstGeom prst="rect">
            <a:avLst/>
          </a:prstGeom>
        </p:spPr>
      </p:pic>
    </p:spTree>
    <p:extLst>
      <p:ext uri="{BB962C8B-B14F-4D97-AF65-F5344CB8AC3E}">
        <p14:creationId xmlns:p14="http://schemas.microsoft.com/office/powerpoint/2010/main" val="2314380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dotnetfoundation.org/Media/Default/Images/t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456" y="4689839"/>
            <a:ext cx="5124451" cy="2886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2571" y="342597"/>
            <a:ext cx="6238856" cy="4347243"/>
          </a:xfrm>
          <a:prstGeom prst="rect">
            <a:avLst/>
          </a:prstGeom>
        </p:spPr>
      </p:pic>
      <p:pic>
        <p:nvPicPr>
          <p:cNvPr id="3" name="Picture 2"/>
          <p:cNvPicPr>
            <a:picLocks noChangeAspect="1"/>
          </p:cNvPicPr>
          <p:nvPr/>
        </p:nvPicPr>
        <p:blipFill>
          <a:blip r:embed="rId4"/>
          <a:stretch>
            <a:fillRect/>
          </a:stretch>
        </p:blipFill>
        <p:spPr>
          <a:xfrm>
            <a:off x="5425192" y="547342"/>
            <a:ext cx="6441689" cy="6377831"/>
          </a:xfrm>
          <a:prstGeom prst="rect">
            <a:avLst/>
          </a:prstGeom>
        </p:spPr>
      </p:pic>
    </p:spTree>
    <p:extLst>
      <p:ext uri="{BB962C8B-B14F-4D97-AF65-F5344CB8AC3E}">
        <p14:creationId xmlns:p14="http://schemas.microsoft.com/office/powerpoint/2010/main" val="1733727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a:xfrm>
            <a:off x="2" y="2084363"/>
            <a:ext cx="12191999" cy="1795963"/>
          </a:xfrm>
        </p:spPr>
        <p:txBody>
          <a:bodyPr>
            <a:normAutofit/>
          </a:bodyPr>
          <a:lstStyle/>
          <a:p>
            <a:pPr algn="ctr"/>
            <a:r>
              <a:rPr lang="en-US" altLang="ko-KR" sz="5400" dirty="0"/>
              <a:t>Microsoft </a:t>
            </a:r>
            <a:r>
              <a:rPr lang="en-US" altLang="ko-KR" sz="5400" dirty="0">
                <a:solidFill>
                  <a:srgbClr val="FF0000"/>
                </a:solidFill>
                <a:latin typeface="Arial" panose="020B0604020202020204" pitchFamily="34" charset="0"/>
                <a:cs typeface="Arial" panose="020B0604020202020204" pitchFamily="34" charset="0"/>
              </a:rPr>
              <a:t>♥ </a:t>
            </a:r>
            <a:r>
              <a:rPr lang="en-US" altLang="ko-KR" sz="5400" dirty="0">
                <a:solidFill>
                  <a:schemeClr val="tx1"/>
                </a:solidFill>
                <a:latin typeface="Arial" panose="020B0604020202020204" pitchFamily="34" charset="0"/>
                <a:cs typeface="Arial" panose="020B0604020202020204" pitchFamily="34" charset="0"/>
              </a:rPr>
              <a:t>Python</a:t>
            </a:r>
            <a:endParaRPr lang="ko-KR" altLang="en-US" sz="5400" dirty="0">
              <a:solidFill>
                <a:schemeClr val="tx1"/>
              </a:solidFill>
            </a:endParaRPr>
          </a:p>
        </p:txBody>
      </p:sp>
    </p:spTree>
    <p:extLst>
      <p:ext uri="{BB962C8B-B14F-4D97-AF65-F5344CB8AC3E}">
        <p14:creationId xmlns:p14="http://schemas.microsoft.com/office/powerpoint/2010/main" val="11694188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p:cNvSpPr>
            <a:spLocks noChangeAspect="1"/>
          </p:cNvSpPr>
          <p:nvPr/>
        </p:nvSpPr>
        <p:spPr bwMode="black">
          <a:xfrm>
            <a:off x="4031310" y="1378741"/>
            <a:ext cx="7308442" cy="4281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rgbClr val="89CBFF">
                <a:alpha val="40000"/>
              </a:srgb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 name="TextBox 9"/>
          <p:cNvSpPr txBox="1"/>
          <p:nvPr/>
        </p:nvSpPr>
        <p:spPr>
          <a:xfrm>
            <a:off x="1624362" y="4881981"/>
            <a:ext cx="1751242" cy="683125"/>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Sensors on </a:t>
            </a:r>
          </a:p>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Linux (</a:t>
            </a: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Rasberian</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a:t>
            </a:r>
          </a:p>
        </p:txBody>
      </p:sp>
      <p:pic>
        <p:nvPicPr>
          <p:cNvPr id="11" name="Picture 16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6903" y="4858266"/>
            <a:ext cx="500340" cy="585432"/>
          </a:xfrm>
          <a:prstGeom prst="rect">
            <a:avLst/>
          </a:prstGeom>
        </p:spPr>
      </p:pic>
      <p:cxnSp>
        <p:nvCxnSpPr>
          <p:cNvPr id="12" name="Straight Arrow Connector 13"/>
          <p:cNvCxnSpPr/>
          <p:nvPr/>
        </p:nvCxnSpPr>
        <p:spPr>
          <a:xfrm>
            <a:off x="6730856" y="456114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44"/>
          <p:cNvGrpSpPr>
            <a:grpSpLocks noChangeAspect="1"/>
          </p:cNvGrpSpPr>
          <p:nvPr/>
        </p:nvGrpSpPr>
        <p:grpSpPr>
          <a:xfrm>
            <a:off x="8264891" y="4333353"/>
            <a:ext cx="701263" cy="448212"/>
            <a:chOff x="7884058" y="5368509"/>
            <a:chExt cx="324905" cy="207663"/>
          </a:xfrm>
          <a:solidFill>
            <a:schemeClr val="accent1"/>
          </a:solidFill>
        </p:grpSpPr>
        <p:sp>
          <p:nvSpPr>
            <p:cNvPr id="1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19" name="Freeform 173"/>
          <p:cNvSpPr>
            <a:spLocks noChangeAspect="1"/>
          </p:cNvSpPr>
          <p:nvPr/>
        </p:nvSpPr>
        <p:spPr bwMode="auto">
          <a:xfrm flipH="1">
            <a:off x="10128899" y="316263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74"/>
          <p:cNvGrpSpPr>
            <a:grpSpLocks noChangeAspect="1"/>
          </p:cNvGrpSpPr>
          <p:nvPr/>
        </p:nvGrpSpPr>
        <p:grpSpPr>
          <a:xfrm>
            <a:off x="8391648" y="3148606"/>
            <a:ext cx="365957" cy="448212"/>
            <a:chOff x="-3084513" y="3390510"/>
            <a:chExt cx="2716213" cy="3363913"/>
          </a:xfrm>
          <a:solidFill>
            <a:schemeClr val="accent1"/>
          </a:solidFill>
        </p:grpSpPr>
        <p:sp>
          <p:nvSpPr>
            <p:cNvPr id="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23" name="TextBox 22"/>
          <p:cNvSpPr txBox="1"/>
          <p:nvPr/>
        </p:nvSpPr>
        <p:spPr>
          <a:xfrm>
            <a:off x="8032986" y="3547997"/>
            <a:ext cx="1292760" cy="389721"/>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SQL Database</a:t>
            </a:r>
          </a:p>
        </p:txBody>
      </p:sp>
      <p:sp>
        <p:nvSpPr>
          <p:cNvPr id="24" name="TextBox 23"/>
          <p:cNvSpPr txBox="1"/>
          <p:nvPr/>
        </p:nvSpPr>
        <p:spPr>
          <a:xfrm>
            <a:off x="9769199" y="3547997"/>
            <a:ext cx="1342976" cy="683125"/>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Machine Learning</a:t>
            </a:r>
          </a:p>
        </p:txBody>
      </p:sp>
      <p:cxnSp>
        <p:nvCxnSpPr>
          <p:cNvPr id="25" name="Straight Arrow Connector 180"/>
          <p:cNvCxnSpPr/>
          <p:nvPr/>
        </p:nvCxnSpPr>
        <p:spPr>
          <a:xfrm rot="5400000" flipV="1">
            <a:off x="9452874" y="297177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912304" y="4726390"/>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Power BI</a:t>
            </a:r>
          </a:p>
        </p:txBody>
      </p:sp>
      <p:grpSp>
        <p:nvGrpSpPr>
          <p:cNvPr id="27" name="Group 8"/>
          <p:cNvGrpSpPr/>
          <p:nvPr/>
        </p:nvGrpSpPr>
        <p:grpSpPr>
          <a:xfrm>
            <a:off x="5527185" y="4267107"/>
            <a:ext cx="1773139" cy="1008740"/>
            <a:chOff x="8216216" y="4045897"/>
            <a:chExt cx="1475408" cy="817397"/>
          </a:xfrm>
        </p:grpSpPr>
        <p:grpSp>
          <p:nvGrpSpPr>
            <p:cNvPr id="28" name="Group 163"/>
            <p:cNvGrpSpPr>
              <a:grpSpLocks noChangeAspect="1"/>
            </p:cNvGrpSpPr>
            <p:nvPr/>
          </p:nvGrpSpPr>
          <p:grpSpPr>
            <a:xfrm>
              <a:off x="8494677" y="4045897"/>
              <a:ext cx="583465" cy="448212"/>
              <a:chOff x="1260022" y="5196402"/>
              <a:chExt cx="3273425" cy="2514600"/>
            </a:xfrm>
            <a:solidFill>
              <a:schemeClr val="accent1"/>
            </a:solidFill>
          </p:grpSpPr>
          <p:sp>
            <p:nvSpPr>
              <p:cNvPr id="30"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p:cNvSpPr txBox="1"/>
            <p:nvPr/>
          </p:nvSpPr>
          <p:spPr>
            <a:xfrm>
              <a:off x="8216216" y="4473581"/>
              <a:ext cx="1475408"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Stream Analytics</a:t>
              </a:r>
            </a:p>
          </p:txBody>
        </p:sp>
      </p:grpSp>
      <p:cxnSp>
        <p:nvCxnSpPr>
          <p:cNvPr id="34" name="Straight Arrow Connector 195"/>
          <p:cNvCxnSpPr>
            <a:cxnSpLocks/>
          </p:cNvCxnSpPr>
          <p:nvPr/>
        </p:nvCxnSpPr>
        <p:spPr>
          <a:xfrm>
            <a:off x="2514721" y="4558240"/>
            <a:ext cx="1203371"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1"/>
          <p:cNvCxnSpPr/>
          <p:nvPr/>
        </p:nvCxnSpPr>
        <p:spPr>
          <a:xfrm>
            <a:off x="7447862" y="571300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72"/>
          <p:cNvCxnSpPr/>
          <p:nvPr/>
        </p:nvCxnSpPr>
        <p:spPr>
          <a:xfrm>
            <a:off x="7447862" y="340658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18"/>
          <p:cNvCxnSpPr/>
          <p:nvPr/>
        </p:nvCxnSpPr>
        <p:spPr>
          <a:xfrm>
            <a:off x="7446093" y="340658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70"/>
          <p:cNvCxnSpPr>
            <a:cxnSpLocks/>
          </p:cNvCxnSpPr>
          <p:nvPr/>
        </p:nvCxnSpPr>
        <p:spPr>
          <a:xfrm>
            <a:off x="4558766" y="4552833"/>
            <a:ext cx="11169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17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41814" y="4237608"/>
            <a:ext cx="603134" cy="644373"/>
          </a:xfrm>
          <a:prstGeom prst="rect">
            <a:avLst/>
          </a:prstGeom>
          <a:solidFill>
            <a:schemeClr val="accent1">
              <a:lumMod val="75000"/>
            </a:schemeClr>
          </a:solidFill>
        </p:spPr>
      </p:pic>
      <p:sp>
        <p:nvSpPr>
          <p:cNvPr id="40" name="Rectangle 75"/>
          <p:cNvSpPr/>
          <p:nvPr/>
        </p:nvSpPr>
        <p:spPr>
          <a:xfrm>
            <a:off x="3688822" y="4912745"/>
            <a:ext cx="943510" cy="263969"/>
          </a:xfrm>
          <a:prstGeom prst="rect">
            <a:avLst/>
          </a:prstGeom>
        </p:spPr>
        <p:txBody>
          <a:bodyPr wrap="square">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Hubs</a:t>
            </a:r>
          </a:p>
        </p:txBody>
      </p:sp>
      <p:sp>
        <p:nvSpPr>
          <p:cNvPr id="41" name="TextBox 40"/>
          <p:cNvSpPr txBox="1"/>
          <p:nvPr/>
        </p:nvSpPr>
        <p:spPr>
          <a:xfrm>
            <a:off x="7960392" y="5904775"/>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endPar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endParaRPr>
          </a:p>
        </p:txBody>
      </p:sp>
      <p:pic>
        <p:nvPicPr>
          <p:cNvPr id="42" name="Picture 14"/>
          <p:cNvPicPr>
            <a:picLocks noChangeAspect="1"/>
          </p:cNvPicPr>
          <p:nvPr/>
        </p:nvPicPr>
        <p:blipFill>
          <a:blip r:embed="rId4"/>
          <a:stretch>
            <a:fillRect/>
          </a:stretch>
        </p:blipFill>
        <p:spPr>
          <a:xfrm>
            <a:off x="1153858" y="3706982"/>
            <a:ext cx="1306528" cy="1247140"/>
          </a:xfrm>
          <a:prstGeom prst="rect">
            <a:avLst/>
          </a:prstGeom>
        </p:spPr>
      </p:pic>
      <p:sp>
        <p:nvSpPr>
          <p:cNvPr id="43" name="TextBox 42"/>
          <p:cNvSpPr txBox="1"/>
          <p:nvPr/>
        </p:nvSpPr>
        <p:spPr>
          <a:xfrm>
            <a:off x="7642214" y="5976988"/>
            <a:ext cx="2064044" cy="452522"/>
          </a:xfrm>
          <a:prstGeom prst="rect">
            <a:avLst/>
          </a:prstGeom>
          <a:noFill/>
        </p:spPr>
        <p:txBody>
          <a:bodyPr wrap="square" lIns="179285" tIns="143428" rIns="179285" bIns="143428"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Blob / Table</a:t>
            </a:r>
          </a:p>
        </p:txBody>
      </p:sp>
      <p:pic>
        <p:nvPicPr>
          <p:cNvPr id="44" name="Picture 8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5302" y="5304154"/>
            <a:ext cx="798262" cy="798262"/>
          </a:xfrm>
          <a:prstGeom prst="rect">
            <a:avLst/>
          </a:prstGeom>
        </p:spPr>
      </p:pic>
      <p:grpSp>
        <p:nvGrpSpPr>
          <p:cNvPr id="45" name="Group 17"/>
          <p:cNvGrpSpPr/>
          <p:nvPr/>
        </p:nvGrpSpPr>
        <p:grpSpPr>
          <a:xfrm>
            <a:off x="8987390" y="1268528"/>
            <a:ext cx="1351891" cy="1368949"/>
            <a:chOff x="5296450" y="255916"/>
            <a:chExt cx="1351891" cy="1368949"/>
          </a:xfrm>
        </p:grpSpPr>
        <p:sp>
          <p:nvSpPr>
            <p:cNvPr id="46" name="Rectangle 83"/>
            <p:cNvSpPr/>
            <p:nvPr/>
          </p:nvSpPr>
          <p:spPr bwMode="auto">
            <a:xfrm>
              <a:off x="5296450" y="255916"/>
              <a:ext cx="1351891" cy="13689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Cognitive Services</a:t>
              </a:r>
            </a:p>
          </p:txBody>
        </p:sp>
        <p:grpSp>
          <p:nvGrpSpPr>
            <p:cNvPr id="47" name="Group 99"/>
            <p:cNvGrpSpPr/>
            <p:nvPr/>
          </p:nvGrpSpPr>
          <p:grpSpPr>
            <a:xfrm>
              <a:off x="5509715" y="965145"/>
              <a:ext cx="844662" cy="596049"/>
              <a:chOff x="7822816" y="2717080"/>
              <a:chExt cx="427431" cy="274077"/>
            </a:xfrm>
          </p:grpSpPr>
          <p:sp>
            <p:nvSpPr>
              <p:cNvPr id="48" name="Freeform 10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cxnSp>
        <p:nvCxnSpPr>
          <p:cNvPr id="50" name="Straight Arrow Connector 108"/>
          <p:cNvCxnSpPr>
            <a:cxnSpLocks/>
          </p:cNvCxnSpPr>
          <p:nvPr/>
        </p:nvCxnSpPr>
        <p:spPr>
          <a:xfrm>
            <a:off x="1525474" y="1982591"/>
            <a:ext cx="686617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109"/>
          <p:cNvCxnSpPr>
            <a:cxnSpLocks/>
          </p:cNvCxnSpPr>
          <p:nvPr/>
        </p:nvCxnSpPr>
        <p:spPr>
          <a:xfrm>
            <a:off x="1525474" y="1989046"/>
            <a:ext cx="0" cy="195996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6308566" y="609929"/>
            <a:ext cx="6096000" cy="369332"/>
          </a:xfrm>
          <a:prstGeom prst="rect">
            <a:avLst/>
          </a:prstGeom>
        </p:spPr>
        <p:txBody>
          <a:bodyPr>
            <a:spAutoFit/>
          </a:bodyPr>
          <a:lstStyle/>
          <a:p>
            <a:pPr lvl="0" algn="ctr" defTabSz="724873" latinLnBrk="0">
              <a:spcBef>
                <a:spcPct val="0"/>
              </a:spcBef>
              <a:spcAft>
                <a:spcPct val="35000"/>
              </a:spcAft>
              <a:defRPr/>
            </a:pPr>
            <a:r>
              <a:rPr lang="en-US" altLang="ko-KR" kern="0" dirty="0">
                <a:latin typeface="Segoe UI Semibold" panose="020B0702040204020203" pitchFamily="34" charset="0"/>
                <a:cs typeface="Segoe UI Semibold" panose="020B0702040204020203" pitchFamily="34" charset="0"/>
              </a:rPr>
              <a:t>Microsoft Cognitive Services</a:t>
            </a:r>
          </a:p>
        </p:txBody>
      </p:sp>
      <p:sp>
        <p:nvSpPr>
          <p:cNvPr id="54" name="직사각형 53"/>
          <p:cNvSpPr/>
          <p:nvPr/>
        </p:nvSpPr>
        <p:spPr>
          <a:xfrm>
            <a:off x="-260953" y="2993499"/>
            <a:ext cx="6096000" cy="369332"/>
          </a:xfrm>
          <a:prstGeom prst="rect">
            <a:avLst/>
          </a:prstGeom>
        </p:spPr>
        <p:txBody>
          <a:bodyPr>
            <a:spAutoFit/>
          </a:bodyPr>
          <a:lstStyle/>
          <a:p>
            <a:pPr lvl="0" algn="ctr" defTabSz="724873" latinLnBrk="0">
              <a:spcBef>
                <a:spcPct val="0"/>
              </a:spcBef>
              <a:spcAft>
                <a:spcPct val="35000"/>
              </a:spcAft>
              <a:defRPr/>
            </a:pPr>
            <a:r>
              <a:rPr lang="en-US" altLang="ko-KR" kern="0" dirty="0">
                <a:latin typeface="Segoe UI Semibold" panose="020B0702040204020203" pitchFamily="34" charset="0"/>
                <a:cs typeface="Segoe UI Semibold" panose="020B0702040204020203" pitchFamily="34" charset="0"/>
              </a:rPr>
              <a:t>IoT Service</a:t>
            </a:r>
          </a:p>
        </p:txBody>
      </p:sp>
      <p:sp>
        <p:nvSpPr>
          <p:cNvPr id="55" name="직사각형 54"/>
          <p:cNvSpPr/>
          <p:nvPr/>
        </p:nvSpPr>
        <p:spPr>
          <a:xfrm>
            <a:off x="7504441" y="4162822"/>
            <a:ext cx="6096000" cy="369332"/>
          </a:xfrm>
          <a:prstGeom prst="rect">
            <a:avLst/>
          </a:prstGeom>
        </p:spPr>
        <p:txBody>
          <a:bodyPr>
            <a:spAutoFit/>
          </a:bodyPr>
          <a:lstStyle/>
          <a:p>
            <a:pPr lvl="0" algn="ctr" defTabSz="724873" latinLnBrk="0">
              <a:spcBef>
                <a:spcPct val="0"/>
              </a:spcBef>
              <a:spcAft>
                <a:spcPct val="35000"/>
              </a:spcAft>
              <a:defRPr/>
            </a:pPr>
            <a:r>
              <a:rPr lang="en-US" altLang="ko-KR" kern="0" dirty="0">
                <a:latin typeface="Segoe UI Semibold" panose="020B0702040204020203" pitchFamily="34" charset="0"/>
                <a:cs typeface="Segoe UI Semibold" panose="020B0702040204020203" pitchFamily="34" charset="0"/>
              </a:rPr>
              <a:t>Machine Learning</a:t>
            </a:r>
          </a:p>
        </p:txBody>
      </p:sp>
    </p:spTree>
    <p:extLst>
      <p:ext uri="{BB962C8B-B14F-4D97-AF65-F5344CB8AC3E}">
        <p14:creationId xmlns:p14="http://schemas.microsoft.com/office/powerpoint/2010/main" val="1053898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35265" y="824100"/>
            <a:ext cx="9690652" cy="1663147"/>
          </a:xfrm>
          <a:prstGeom prst="rect">
            <a:avLst/>
          </a:prstGeom>
          <a:no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8000" b="1" i="0" u="none" strike="noStrike" kern="1200" cap="none" spc="0" normalizeH="0" baseline="0" noProof="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rPr>
              <a:t>Visual Studio Code</a:t>
            </a:r>
            <a:endParaRPr kumimoji="0" lang="en-US" altLang="ko-KR" sz="5400" b="1" i="0" u="none" strike="noStrike" kern="1200" cap="none" spc="0" normalizeH="0" baseline="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endParaRPr>
          </a:p>
        </p:txBody>
      </p:sp>
      <p:pic>
        <p:nvPicPr>
          <p:cNvPr id="1026" name="Picture 2" descr="https://code.visualstudio.com/images/whyvscode_macwinlinu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135" y="2727791"/>
            <a:ext cx="6806240" cy="321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5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796" y="365125"/>
            <a:ext cx="10515600" cy="1325563"/>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44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나눔바른고딕" panose="020B0603020101020101" pitchFamily="50" charset="-127"/>
                <a:ea typeface="나눔바른고딕" panose="020B0603020101020101" pitchFamily="50" charset="-127"/>
                <a:cs typeface="+mj-cs"/>
              </a:rPr>
              <a:t>http://visualstudio.com</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47" y="1520520"/>
            <a:ext cx="8849139" cy="4985015"/>
          </a:xfrm>
          <a:prstGeom prst="rect">
            <a:avLst/>
          </a:prstGeom>
        </p:spPr>
      </p:pic>
    </p:spTree>
    <p:extLst>
      <p:ext uri="{BB962C8B-B14F-4D97-AF65-F5344CB8AC3E}">
        <p14:creationId xmlns:p14="http://schemas.microsoft.com/office/powerpoint/2010/main" val="168494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35265" y="2641135"/>
            <a:ext cx="9690652" cy="1663147"/>
          </a:xfrm>
          <a:prstGeom prst="rect">
            <a:avLst/>
          </a:prstGeom>
          <a:no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5400" b="1" i="0" u="none" strike="noStrike" kern="1200" cap="none" spc="0" normalizeH="0" baseline="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rPr>
              <a:t>Cognitive</a:t>
            </a:r>
            <a:r>
              <a:rPr kumimoji="0" lang="en-US" altLang="ko-KR" sz="5400" b="1" i="0" u="none" strike="noStrike" kern="1200" cap="none" spc="0" normalizeH="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rPr>
              <a:t> Service</a:t>
            </a:r>
            <a:endParaRPr kumimoji="0" lang="en-US" altLang="ko-KR" sz="5400" b="1" i="0" u="none" strike="noStrike" kern="1200" cap="none" spc="0" normalizeH="0" baseline="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endParaRPr>
          </a:p>
        </p:txBody>
      </p:sp>
      <p:sp>
        <p:nvSpPr>
          <p:cNvPr id="3" name="직사각형 2"/>
          <p:cNvSpPr/>
          <p:nvPr/>
        </p:nvSpPr>
        <p:spPr>
          <a:xfrm>
            <a:off x="735265" y="2117915"/>
            <a:ext cx="5999335" cy="523220"/>
          </a:xfrm>
          <a:prstGeom prst="rect">
            <a:avLst/>
          </a:prstGeom>
        </p:spPr>
        <p:txBody>
          <a:bodyPr wrap="none">
            <a:spAutoFit/>
          </a:bodyPr>
          <a:lstStyle/>
          <a:p>
            <a:r>
              <a:rPr lang="en-US" altLang="ko-KR" sz="2800" dirty="0">
                <a:solidFill>
                  <a:schemeClr val="bg1"/>
                </a:solidFill>
              </a:rPr>
              <a:t>http://www.Microsoft.com/cognitive</a:t>
            </a:r>
            <a:endParaRPr lang="ko-KR" altLang="en-US" sz="2800" dirty="0">
              <a:solidFill>
                <a:schemeClr val="bg1"/>
              </a:solidFill>
            </a:endParaRPr>
          </a:p>
        </p:txBody>
      </p:sp>
    </p:spTree>
    <p:extLst>
      <p:ext uri="{BB962C8B-B14F-4D97-AF65-F5344CB8AC3E}">
        <p14:creationId xmlns:p14="http://schemas.microsoft.com/office/powerpoint/2010/main" val="2198766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556553" y="1782663"/>
            <a:ext cx="3144829" cy="3590543"/>
          </a:xfrm>
          <a:prstGeom prst="rect">
            <a:avLst/>
          </a:prstGeom>
        </p:spPr>
        <p:txBody>
          <a:bodyPr wrap="square">
            <a:spAutoFit/>
          </a:bodyPr>
          <a:lstStyle/>
          <a:p>
            <a:pPr defTabSz="914225" latinLnBrk="0">
              <a:spcAft>
                <a:spcPts val="1175"/>
              </a:spcAft>
              <a:defRPr/>
            </a:pPr>
            <a:r>
              <a:rPr lang="en-US" altLang="en-US" sz="4902" kern="0" dirty="0">
                <a:solidFill>
                  <a:sysClr val="windowText" lastClr="000000"/>
                </a:solidFill>
                <a:latin typeface="Segoe UI Light"/>
              </a:rPr>
              <a:t>Microsoft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Cognitive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Services</a:t>
            </a:r>
          </a:p>
          <a:p>
            <a:pPr defTabSz="914225" latinLnBrk="0">
              <a:spcAft>
                <a:spcPts val="1175"/>
              </a:spcAft>
              <a:defRPr/>
            </a:pPr>
            <a:r>
              <a:rPr lang="en-US" sz="3529" kern="0" dirty="0">
                <a:gradFill>
                  <a:gsLst>
                    <a:gs pos="0">
                      <a:srgbClr val="008272"/>
                    </a:gs>
                    <a:gs pos="100000">
                      <a:srgbClr val="008272"/>
                    </a:gs>
                  </a:gsLst>
                  <a:lin ang="5400000" scaled="0"/>
                </a:gradFill>
                <a:latin typeface="Segoe UI Light"/>
              </a:rPr>
              <a:t>Give your apps </a:t>
            </a:r>
            <a:br>
              <a:rPr lang="en-US" sz="3529" kern="0" dirty="0">
                <a:gradFill>
                  <a:gsLst>
                    <a:gs pos="0">
                      <a:srgbClr val="008272"/>
                    </a:gs>
                    <a:gs pos="100000">
                      <a:srgbClr val="008272"/>
                    </a:gs>
                  </a:gsLst>
                  <a:lin ang="5400000" scaled="0"/>
                </a:gradFill>
                <a:latin typeface="Segoe UI Light"/>
              </a:rPr>
            </a:br>
            <a:r>
              <a:rPr lang="en-US" sz="3529" kern="0" dirty="0">
                <a:gradFill>
                  <a:gsLst>
                    <a:gs pos="0">
                      <a:srgbClr val="008272"/>
                    </a:gs>
                    <a:gs pos="100000">
                      <a:srgbClr val="008272"/>
                    </a:gs>
                  </a:gsLst>
                  <a:lin ang="5400000" scaled="0"/>
                </a:gradFill>
                <a:latin typeface="Segoe UI Light"/>
              </a:rPr>
              <a:t>a human side</a:t>
            </a:r>
          </a:p>
        </p:txBody>
      </p:sp>
      <p:sp>
        <p:nvSpPr>
          <p:cNvPr id="6" name="TextBox 5"/>
          <p:cNvSpPr txBox="1"/>
          <p:nvPr/>
        </p:nvSpPr>
        <p:spPr>
          <a:xfrm>
            <a:off x="6277847" y="949998"/>
            <a:ext cx="4571352"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latinLnBrk="0">
              <a:lnSpc>
                <a:spcPct val="90000"/>
              </a:lnSpc>
              <a:spcAft>
                <a:spcPts val="600"/>
              </a:spcAft>
              <a:defRPr/>
            </a:pPr>
            <a:r>
              <a:rPr lang="en-US" sz="1961" kern="0" dirty="0">
                <a:solidFill>
                  <a:srgbClr val="FFFFFF"/>
                </a:solidFill>
                <a:latin typeface="Segoe UI Light"/>
              </a:rPr>
              <a:t>From faces to feelings, allow your </a:t>
            </a:r>
            <a:br>
              <a:rPr lang="en-US" sz="1961" kern="0" dirty="0">
                <a:solidFill>
                  <a:srgbClr val="FFFFFF"/>
                </a:solidFill>
                <a:latin typeface="Segoe UI Light"/>
              </a:rPr>
            </a:br>
            <a:r>
              <a:rPr lang="en-US" sz="1961" kern="0" dirty="0">
                <a:solidFill>
                  <a:srgbClr val="FFFFFF"/>
                </a:solidFill>
                <a:latin typeface="Segoe UI Light"/>
              </a:rPr>
              <a:t>apps to understand images and video</a:t>
            </a:r>
          </a:p>
        </p:txBody>
      </p:sp>
      <p:sp>
        <p:nvSpPr>
          <p:cNvPr id="7" name="TextBox 6"/>
          <p:cNvSpPr txBox="1"/>
          <p:nvPr/>
        </p:nvSpPr>
        <p:spPr>
          <a:xfrm>
            <a:off x="6277847" y="2095262"/>
            <a:ext cx="5495511"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latinLnBrk="0">
              <a:lnSpc>
                <a:spcPct val="90000"/>
              </a:lnSpc>
              <a:spcAft>
                <a:spcPts val="600"/>
              </a:spcAft>
              <a:defRPr/>
            </a:pPr>
            <a:r>
              <a:rPr lang="en-US" sz="1961" kern="0" dirty="0">
                <a:solidFill>
                  <a:srgbClr val="FFFFFF"/>
                </a:solidFill>
                <a:latin typeface="Segoe UI Light"/>
              </a:rPr>
              <a:t>Hear and speak to your users by filtering noise, identifying speakers, and understanding intent</a:t>
            </a:r>
          </a:p>
        </p:txBody>
      </p:sp>
      <p:sp>
        <p:nvSpPr>
          <p:cNvPr id="8" name="TextBox 7"/>
          <p:cNvSpPr txBox="1"/>
          <p:nvPr/>
        </p:nvSpPr>
        <p:spPr>
          <a:xfrm>
            <a:off x="6277848" y="3240525"/>
            <a:ext cx="4225574"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latinLnBrk="0">
              <a:lnSpc>
                <a:spcPct val="90000"/>
              </a:lnSpc>
              <a:spcAft>
                <a:spcPts val="600"/>
              </a:spcAft>
              <a:defRPr/>
            </a:pPr>
            <a:r>
              <a:rPr lang="en-US" sz="1961" kern="0" dirty="0">
                <a:solidFill>
                  <a:srgbClr val="FFFFFF"/>
                </a:solidFill>
                <a:latin typeface="Segoe UI Light"/>
              </a:rPr>
              <a:t>Process text and learn how to recognize what users want</a:t>
            </a:r>
          </a:p>
        </p:txBody>
      </p:sp>
      <p:sp>
        <p:nvSpPr>
          <p:cNvPr id="9" name="TextBox 8"/>
          <p:cNvSpPr txBox="1"/>
          <p:nvPr/>
        </p:nvSpPr>
        <p:spPr>
          <a:xfrm>
            <a:off x="6277847" y="4385789"/>
            <a:ext cx="4571352"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latinLnBrk="0">
              <a:lnSpc>
                <a:spcPct val="90000"/>
              </a:lnSpc>
              <a:spcAft>
                <a:spcPts val="600"/>
              </a:spcAft>
              <a:defRPr/>
            </a:pPr>
            <a:r>
              <a:rPr lang="en-US" sz="1961" kern="0" dirty="0">
                <a:solidFill>
                  <a:srgbClr val="FFFFFF"/>
                </a:solidFill>
                <a:latin typeface="Segoe UI Light"/>
              </a:rPr>
              <a:t>Tap into rich knowledge amassed from </a:t>
            </a:r>
            <a:br>
              <a:rPr lang="en-US" sz="1961" kern="0" dirty="0">
                <a:solidFill>
                  <a:srgbClr val="FFFFFF"/>
                </a:solidFill>
                <a:latin typeface="Segoe UI Light"/>
              </a:rPr>
            </a:br>
            <a:r>
              <a:rPr lang="en-US" sz="1961" kern="0" dirty="0">
                <a:solidFill>
                  <a:srgbClr val="FFFFFF"/>
                </a:solidFill>
                <a:latin typeface="Segoe UI Light"/>
              </a:rPr>
              <a:t>the web, academia, or your own data</a:t>
            </a:r>
          </a:p>
        </p:txBody>
      </p:sp>
      <p:sp>
        <p:nvSpPr>
          <p:cNvPr id="10" name="TextBox 9"/>
          <p:cNvSpPr txBox="1"/>
          <p:nvPr/>
        </p:nvSpPr>
        <p:spPr>
          <a:xfrm>
            <a:off x="6277848" y="5531050"/>
            <a:ext cx="5271403" cy="1274087"/>
          </a:xfrm>
          <a:prstGeom prst="rect">
            <a:avLst/>
          </a:prstGeom>
          <a:noFill/>
        </p:spPr>
        <p:txBody>
          <a:bodyPr wrap="square" lIns="182854" tIns="146284" rIns="91427"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latinLnBrk="0">
              <a:lnSpc>
                <a:spcPct val="90000"/>
              </a:lnSpc>
              <a:spcAft>
                <a:spcPts val="600"/>
              </a:spcAft>
              <a:defRPr/>
            </a:pPr>
            <a:r>
              <a:rPr lang="en-US" sz="1961" kern="0" dirty="0">
                <a:solidFill>
                  <a:srgbClr val="FFFFFF"/>
                </a:solidFill>
                <a:latin typeface="Segoe UI Light"/>
              </a:rPr>
              <a:t>Access billions of web pages, images, videos, and news with the power of Bing APIs</a:t>
            </a:r>
          </a:p>
        </p:txBody>
      </p:sp>
      <p:sp>
        <p:nvSpPr>
          <p:cNvPr id="3" name="Rectangle 2"/>
          <p:cNvSpPr/>
          <p:nvPr/>
        </p:nvSpPr>
        <p:spPr>
          <a:xfrm>
            <a:off x="5164823" y="302068"/>
            <a:ext cx="3658747" cy="589121"/>
          </a:xfrm>
          <a:prstGeom prst="rect">
            <a:avLst/>
          </a:prstGeom>
        </p:spPr>
        <p:txBody>
          <a:bodyPr wrap="none">
            <a:spAutoFit/>
          </a:bodyPr>
          <a:lstStyle/>
          <a:p>
            <a:pPr defTabSz="914225" latinLnBrk="0">
              <a:lnSpc>
                <a:spcPct val="90000"/>
              </a:lnSpc>
              <a:spcAft>
                <a:spcPts val="600"/>
              </a:spcAft>
              <a:defRPr/>
            </a:pPr>
            <a:r>
              <a:rPr lang="en-US" sz="3600" kern="0" dirty="0">
                <a:gradFill>
                  <a:gsLst>
                    <a:gs pos="2917">
                      <a:srgbClr val="FFFFFF"/>
                    </a:gs>
                    <a:gs pos="30000">
                      <a:srgbClr val="FFFFFF"/>
                    </a:gs>
                  </a:gsLst>
                  <a:lin ang="5400000" scaled="0"/>
                </a:gradFill>
                <a:latin typeface="Segoe UI Light"/>
              </a:rPr>
              <a:t>Cognitive Services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Tree>
    <p:custDataLst>
      <p:tags r:id="rId1"/>
    </p:custDataLst>
    <p:extLst>
      <p:ext uri="{BB962C8B-B14F-4D97-AF65-F5344CB8AC3E}">
        <p14:creationId xmlns:p14="http://schemas.microsoft.com/office/powerpoint/2010/main" val="1674931435"/>
      </p:ext>
    </p:extLst>
  </p:cSld>
  <p:clrMapOvr>
    <a:masterClrMapping/>
  </p:clrMapOvr>
  <mc:AlternateContent xmlns:mc="http://schemas.openxmlformats.org/markup-compatibility/2006" xmlns:p14="http://schemas.microsoft.com/office/powerpoint/2010/main">
    <mc:Choice Requires="p14">
      <p:transition p14:dur="10" advTm="1033"/>
    </mc:Choice>
    <mc:Fallback xmlns="">
      <p:transition advTm="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69303" y="201906"/>
            <a:ext cx="5938814" cy="5322522"/>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02" y="381189"/>
            <a:ext cx="4668879" cy="3109474"/>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038" y="1725811"/>
            <a:ext cx="3413898" cy="4554140"/>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793" y="2174020"/>
            <a:ext cx="5985261" cy="3989199"/>
          </a:xfrm>
          <a:prstGeom prst="rect">
            <a:avLst/>
          </a:prstGeom>
        </p:spPr>
      </p:pic>
      <p:pic>
        <p:nvPicPr>
          <p:cNvPr id="6" name="그림 5"/>
          <p:cNvPicPr>
            <a:picLocks noChangeAspect="1"/>
          </p:cNvPicPr>
          <p:nvPr/>
        </p:nvPicPr>
        <p:blipFill>
          <a:blip r:embed="rId6"/>
          <a:stretch>
            <a:fillRect/>
          </a:stretch>
        </p:blipFill>
        <p:spPr>
          <a:xfrm>
            <a:off x="6006358" y="560472"/>
            <a:ext cx="6403842" cy="7152232"/>
          </a:xfrm>
          <a:prstGeom prst="rect">
            <a:avLst/>
          </a:prstGeom>
        </p:spPr>
      </p:pic>
    </p:spTree>
    <p:extLst>
      <p:ext uri="{BB962C8B-B14F-4D97-AF65-F5344CB8AC3E}">
        <p14:creationId xmlns:p14="http://schemas.microsoft.com/office/powerpoint/2010/main" val="26151634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90403"/>
            <a:ext cx="11736820" cy="899409"/>
          </a:xfrm>
        </p:spPr>
        <p:txBody>
          <a:bodyPr/>
          <a:lstStyle/>
          <a:p>
            <a:r>
              <a:rPr lang="en-US" dirty="0"/>
              <a:t>Apps Powered by MS Cognitive Services</a:t>
            </a:r>
          </a:p>
        </p:txBody>
      </p:sp>
      <p:grpSp>
        <p:nvGrpSpPr>
          <p:cNvPr id="15" name="Group 14"/>
          <p:cNvGrpSpPr/>
          <p:nvPr/>
        </p:nvGrpSpPr>
        <p:grpSpPr>
          <a:xfrm>
            <a:off x="8893662" y="1578422"/>
            <a:ext cx="2921618" cy="4461027"/>
            <a:chOff x="9072401" y="1229896"/>
            <a:chExt cx="2980626" cy="4551126"/>
          </a:xfrm>
        </p:grpSpPr>
        <p:pic>
          <p:nvPicPr>
            <p:cNvPr id="7" name="Picture 6"/>
            <p:cNvPicPr>
              <a:picLocks noChangeAspect="1"/>
            </p:cNvPicPr>
            <p:nvPr/>
          </p:nvPicPr>
          <p:blipFill>
            <a:blip r:embed="rId3"/>
            <a:stretch>
              <a:fillRect/>
            </a:stretch>
          </p:blipFill>
          <p:spPr>
            <a:xfrm>
              <a:off x="9081227" y="1229896"/>
              <a:ext cx="2971800" cy="4261138"/>
            </a:xfrm>
            <a:prstGeom prst="rect">
              <a:avLst/>
            </a:prstGeom>
            <a:ln>
              <a:solidFill>
                <a:schemeClr val="bg1"/>
              </a:solidFill>
            </a:ln>
          </p:spPr>
        </p:pic>
        <p:sp>
          <p:nvSpPr>
            <p:cNvPr id="8" name="Rectangle 7"/>
            <p:cNvSpPr/>
            <p:nvPr/>
          </p:nvSpPr>
          <p:spPr bwMode="auto">
            <a:xfrm>
              <a:off x="9072401" y="5298677"/>
              <a:ext cx="2980626"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ProjectMurphy.net</a:t>
              </a:r>
            </a:p>
          </p:txBody>
        </p:sp>
      </p:grpSp>
      <p:grpSp>
        <p:nvGrpSpPr>
          <p:cNvPr id="13" name="Group 12"/>
          <p:cNvGrpSpPr/>
          <p:nvPr/>
        </p:nvGrpSpPr>
        <p:grpSpPr>
          <a:xfrm>
            <a:off x="270069" y="1561714"/>
            <a:ext cx="3774710" cy="4477737"/>
            <a:chOff x="274639" y="1212850"/>
            <a:chExt cx="3850948" cy="4568173"/>
          </a:xfrm>
        </p:grpSpPr>
        <p:pic>
          <p:nvPicPr>
            <p:cNvPr id="3" name="Picture 2"/>
            <p:cNvPicPr>
              <a:picLocks noChangeAspect="1"/>
            </p:cNvPicPr>
            <p:nvPr/>
          </p:nvPicPr>
          <p:blipFill>
            <a:blip r:embed="rId4"/>
            <a:stretch>
              <a:fillRect/>
            </a:stretch>
          </p:blipFill>
          <p:spPr>
            <a:xfrm>
              <a:off x="274639" y="1212850"/>
              <a:ext cx="3850948" cy="4486572"/>
            </a:xfrm>
            <a:prstGeom prst="rect">
              <a:avLst/>
            </a:prstGeom>
          </p:spPr>
        </p:pic>
        <p:sp>
          <p:nvSpPr>
            <p:cNvPr id="12" name="Rectangle 11"/>
            <p:cNvSpPr/>
            <p:nvPr/>
          </p:nvSpPr>
          <p:spPr bwMode="auto">
            <a:xfrm>
              <a:off x="274639" y="5298678"/>
              <a:ext cx="3850948"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CaptionBot.ai</a:t>
              </a:r>
            </a:p>
          </p:txBody>
        </p:sp>
        <p:sp>
          <p:nvSpPr>
            <p:cNvPr id="9" name="Rectangle 8"/>
            <p:cNvSpPr/>
            <p:nvPr/>
          </p:nvSpPr>
          <p:spPr bwMode="auto">
            <a:xfrm>
              <a:off x="274639" y="1213667"/>
              <a:ext cx="3850948" cy="61407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1" kern="0" dirty="0">
                  <a:gradFill>
                    <a:gsLst>
                      <a:gs pos="0">
                        <a:srgbClr val="FFFFFF"/>
                      </a:gs>
                      <a:gs pos="100000">
                        <a:srgbClr val="FFFFFF"/>
                      </a:gs>
                    </a:gsLst>
                    <a:lin ang="5400000" scaled="0"/>
                  </a:gradFill>
                  <a:latin typeface="Segoe UI"/>
                  <a:ea typeface="Segoe UI" pitchFamily="34" charset="0"/>
                  <a:cs typeface="Segoe UI" pitchFamily="34" charset="0"/>
                </a:rPr>
                <a:t>I think it’s a person sitting in front of a computer and he seems </a:t>
              </a:r>
              <a:r>
                <a:rPr lang="en-US" sz="137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 I am 99% sure that’s </a:t>
              </a: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Bill</a:t>
              </a:r>
              <a:r>
                <a:rPr lang="en-US" sz="137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 </a:t>
              </a: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Gates</a:t>
              </a:r>
              <a:endParaRPr lang="en-US" sz="1371"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p:cNvGrpSpPr/>
          <p:nvPr/>
        </p:nvGrpSpPr>
        <p:grpSpPr>
          <a:xfrm>
            <a:off x="4151434" y="1578422"/>
            <a:ext cx="4524692" cy="4461029"/>
            <a:chOff x="4234397" y="1229896"/>
            <a:chExt cx="4616076" cy="4551128"/>
          </a:xfrm>
        </p:grpSpPr>
        <p:pic>
          <p:nvPicPr>
            <p:cNvPr id="4" name="Picture 3"/>
            <p:cNvPicPr>
              <a:picLocks noChangeAspect="1"/>
            </p:cNvPicPr>
            <p:nvPr/>
          </p:nvPicPr>
          <p:blipFill>
            <a:blip r:embed="rId5"/>
            <a:stretch>
              <a:fillRect/>
            </a:stretch>
          </p:blipFill>
          <p:spPr>
            <a:xfrm>
              <a:off x="4243224" y="1229896"/>
              <a:ext cx="4607249" cy="3005072"/>
            </a:xfrm>
            <a:prstGeom prst="rect">
              <a:avLst/>
            </a:prstGeom>
          </p:spPr>
        </p:pic>
        <p:sp>
          <p:nvSpPr>
            <p:cNvPr id="5" name="Rectangle 4"/>
            <p:cNvSpPr/>
            <p:nvPr/>
          </p:nvSpPr>
          <p:spPr bwMode="auto">
            <a:xfrm>
              <a:off x="4243223" y="4183062"/>
              <a:ext cx="4598424" cy="151636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234397" y="5298679"/>
              <a:ext cx="4607250"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Celebslike.me</a:t>
              </a:r>
            </a:p>
          </p:txBody>
        </p:sp>
        <p:pic>
          <p:nvPicPr>
            <p:cNvPr id="10" name="Picture 9"/>
            <p:cNvPicPr>
              <a:picLocks noChangeAspect="1"/>
            </p:cNvPicPr>
            <p:nvPr/>
          </p:nvPicPr>
          <p:blipFill>
            <a:blip r:embed="rId6"/>
            <a:stretch>
              <a:fillRect/>
            </a:stretch>
          </p:blipFill>
          <p:spPr>
            <a:xfrm>
              <a:off x="4282879" y="1849430"/>
              <a:ext cx="4510285" cy="3117765"/>
            </a:xfrm>
            <a:prstGeom prst="rect">
              <a:avLst/>
            </a:prstGeom>
          </p:spPr>
        </p:pic>
      </p:grpSp>
    </p:spTree>
    <p:extLst>
      <p:ext uri="{BB962C8B-B14F-4D97-AF65-F5344CB8AC3E}">
        <p14:creationId xmlns:p14="http://schemas.microsoft.com/office/powerpoint/2010/main" val="234764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Make the same API code call on iOS, Android, and Windows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dirty="0">
                <a:solidFill>
                  <a:sysClr val="windowText" lastClr="000000"/>
                </a:solidFill>
                <a:latin typeface="Segoe UI"/>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algn="ctr" defTabSz="914225" latinLnBrk="0">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GET A</a:t>
              </a:r>
              <a:br>
                <a:rPr lang="en-US" sz="1400" b="1" kern="0" dirty="0">
                  <a:gradFill>
                    <a:gsLst>
                      <a:gs pos="2917">
                        <a:srgbClr val="FFFFFF"/>
                      </a:gs>
                      <a:gs pos="30000">
                        <a:srgbClr val="FFFFFF"/>
                      </a:gs>
                    </a:gsLst>
                    <a:lin ang="5400000" scaled="0"/>
                  </a:gradFill>
                  <a:latin typeface="Segoe UI"/>
                  <a:cs typeface="Segoe UI Semibold" panose="020B0702040204020203" pitchFamily="34" charset="0"/>
                </a:rPr>
              </a:b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algn="ctr" defTabSz="914225" latinLnBrk="0">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p:cNvSpPr>
            <a:spLocks noGrp="1"/>
          </p:cNvSpPr>
          <p:nvPr>
            <p:ph type="title"/>
          </p:nvPr>
        </p:nvSpPr>
        <p:spPr>
          <a:xfrm>
            <a:off x="269241" y="289958"/>
            <a:ext cx="11655840" cy="1794405"/>
          </a:xfrm>
        </p:spPr>
        <p:txBody>
          <a:bodyPr/>
          <a:lstStyle/>
          <a:p>
            <a:r>
              <a:rPr lang="en-US" sz="4800" dirty="0">
                <a:gradFill>
                  <a:gsLst>
                    <a:gs pos="1250">
                      <a:schemeClr val="bg1"/>
                    </a:gs>
                    <a:gs pos="100000">
                      <a:schemeClr val="bg1"/>
                    </a:gs>
                  </a:gsLst>
                  <a:lin ang="5400000" scaled="0"/>
                </a:gradFill>
              </a:rPr>
              <a:t>Why Microsoft </a:t>
            </a:r>
            <a:br>
              <a:rPr lang="en-US" sz="4800" dirty="0">
                <a:gradFill>
                  <a:gsLst>
                    <a:gs pos="1250">
                      <a:schemeClr val="bg1"/>
                    </a:gs>
                    <a:gs pos="100000">
                      <a:schemeClr val="bg1"/>
                    </a:gs>
                  </a:gsLst>
                  <a:lin ang="5400000" scaled="0"/>
                </a:gradFill>
              </a:rPr>
            </a:br>
            <a:r>
              <a:rPr lang="en-US" sz="4800"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929878022"/>
      </p:ext>
    </p:extLst>
  </p:cSld>
  <p:clrMapOvr>
    <a:masterClrMapping/>
  </p:clrMapOvr>
  <mc:AlternateContent xmlns:mc="http://schemas.openxmlformats.org/markup-compatibility/2006" xmlns:p14="http://schemas.microsoft.com/office/powerpoint/2010/main">
    <mc:Choice Requires="p14">
      <p:transition p14:dur="0" advTm="299"/>
    </mc:Choice>
    <mc:Fallback xmlns="">
      <p:transition advTm="29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grpSp>
        <p:nvGrpSpPr>
          <p:cNvPr id="7" name="Group 6"/>
          <p:cNvGrpSpPr/>
          <p:nvPr/>
        </p:nvGrpSpPr>
        <p:grpSpPr>
          <a:xfrm>
            <a:off x="453952" y="3586513"/>
            <a:ext cx="2098974" cy="627407"/>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82513" y="3586513"/>
            <a:ext cx="2195928" cy="627407"/>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82512" y="4299874"/>
            <a:ext cx="2195928" cy="627407"/>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77806" y="2873152"/>
            <a:ext cx="2199076" cy="627404"/>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53952" y="2873151"/>
            <a:ext cx="2099966" cy="627407"/>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53952" y="4299874"/>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3952" y="5013236"/>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653" y="2289264"/>
            <a:ext cx="296411" cy="359581"/>
          </a:xfrm>
          <a:prstGeom prst="rect">
            <a:avLst/>
          </a:prstGeom>
        </p:spPr>
      </p:pic>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latinLnBrk="0">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82462" y="2162051"/>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94619" y="2170267"/>
            <a:ext cx="2185876" cy="627408"/>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309035" y="2169084"/>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93839" y="3586513"/>
            <a:ext cx="2171620" cy="627407"/>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79992" y="4299874"/>
            <a:ext cx="2171625" cy="627407"/>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5000770" y="2873152"/>
            <a:ext cx="2172490" cy="627404"/>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320592" y="3586513"/>
            <a:ext cx="2171546" cy="627407"/>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312722" y="4299874"/>
            <a:ext cx="2179416" cy="627407"/>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97147" y="2873152"/>
            <a:ext cx="2182436" cy="627404"/>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3470" y="3586513"/>
            <a:ext cx="2175914" cy="627407"/>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4303" y="4299874"/>
            <a:ext cx="2170535" cy="627407"/>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3470" y="2873152"/>
            <a:ext cx="2178939" cy="627404"/>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79992" y="5724923"/>
            <a:ext cx="2171624" cy="627407"/>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78482" y="5013236"/>
            <a:ext cx="2174643" cy="627404"/>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318356" y="5013236"/>
            <a:ext cx="2161228" cy="624525"/>
          </a:xfrm>
          <a:prstGeom prst="rect">
            <a:avLst/>
          </a:prstGeom>
          <a:solidFill>
            <a:schemeClr val="tx1"/>
          </a:solid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  Recommendations</a:t>
            </a:r>
          </a:p>
        </p:txBody>
      </p:sp>
      <p:grpSp>
        <p:nvGrpSpPr>
          <p:cNvPr id="135" name="Group 134"/>
          <p:cNvGrpSpPr/>
          <p:nvPr/>
        </p:nvGrpSpPr>
        <p:grpSpPr>
          <a:xfrm>
            <a:off x="9639428" y="5724923"/>
            <a:ext cx="2167511" cy="627407"/>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30142" y="5013236"/>
            <a:ext cx="2170535" cy="627404"/>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News Search</a:t>
              </a:r>
            </a:p>
          </p:txBody>
        </p:sp>
      </p:grpSp>
      <p:sp>
        <p:nvSpPr>
          <p:cNvPr id="99" name="Rectangle 98"/>
          <p:cNvSpPr/>
          <p:nvPr/>
        </p:nvSpPr>
        <p:spPr>
          <a:xfrm>
            <a:off x="269241" y="2004605"/>
            <a:ext cx="1165584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latinLnBrk="0">
              <a:defRPr/>
            </a:pPr>
            <a:endParaRPr lang="en-US" sz="1078" kern="0" dirty="0">
              <a:gradFill>
                <a:gsLst>
                  <a:gs pos="0">
                    <a:srgbClr val="FFFFFF"/>
                  </a:gs>
                  <a:gs pos="100000">
                    <a:srgbClr val="FFFFFF"/>
                  </a:gs>
                </a:gsLst>
                <a:lin ang="5400000" scaled="0"/>
              </a:gradFill>
              <a:latin typeface="Segoe UI"/>
            </a:endParaRPr>
          </a:p>
        </p:txBody>
      </p:sp>
      <p:grpSp>
        <p:nvGrpSpPr>
          <p:cNvPr id="104" name="Group 103"/>
          <p:cNvGrpSpPr/>
          <p:nvPr/>
        </p:nvGrpSpPr>
        <p:grpSpPr>
          <a:xfrm>
            <a:off x="2686736" y="5013236"/>
            <a:ext cx="2185419" cy="617168"/>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1" name="Freeform 18"/>
          <p:cNvSpPr>
            <a:spLocks noChangeAspect="1"/>
          </p:cNvSpPr>
          <p:nvPr/>
        </p:nvSpPr>
        <p:spPr bwMode="auto">
          <a:xfrm>
            <a:off x="2785270" y="2323732"/>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4" name="Freeform 9"/>
          <p:cNvSpPr>
            <a:spLocks noChangeAspect="1"/>
          </p:cNvSpPr>
          <p:nvPr/>
        </p:nvSpPr>
        <p:spPr bwMode="auto">
          <a:xfrm>
            <a:off x="5125675" y="2334207"/>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6" name="Freeform 5"/>
          <p:cNvSpPr>
            <a:spLocks/>
          </p:cNvSpPr>
          <p:nvPr/>
        </p:nvSpPr>
        <p:spPr bwMode="auto">
          <a:xfrm>
            <a:off x="7376912" y="2318255"/>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119" name="Group 118"/>
          <p:cNvGrpSpPr/>
          <p:nvPr/>
        </p:nvGrpSpPr>
        <p:grpSpPr>
          <a:xfrm>
            <a:off x="9757507" y="2308220"/>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Tree>
    <p:extLst>
      <p:ext uri="{BB962C8B-B14F-4D97-AF65-F5344CB8AC3E}">
        <p14:creationId xmlns:p14="http://schemas.microsoft.com/office/powerpoint/2010/main" val="220798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grpSp>
        <p:nvGrpSpPr>
          <p:cNvPr id="7" name="Group 6"/>
          <p:cNvGrpSpPr/>
          <p:nvPr/>
        </p:nvGrpSpPr>
        <p:grpSpPr>
          <a:xfrm>
            <a:off x="453952" y="3586513"/>
            <a:ext cx="2098974" cy="627407"/>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82513" y="3586513"/>
            <a:ext cx="2195928" cy="627407"/>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82512" y="4299874"/>
            <a:ext cx="2195928" cy="627407"/>
            <a:chOff x="9701909" y="5630862"/>
            <a:chExt cx="2459932" cy="533400"/>
          </a:xfrm>
          <a:solidFill>
            <a:srgbClr val="0070C0"/>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Speech</a:t>
              </a:r>
            </a:p>
          </p:txBody>
        </p:sp>
      </p:grpSp>
      <p:grpSp>
        <p:nvGrpSpPr>
          <p:cNvPr id="24" name="Group 23"/>
          <p:cNvGrpSpPr/>
          <p:nvPr/>
        </p:nvGrpSpPr>
        <p:grpSpPr>
          <a:xfrm>
            <a:off x="2677806" y="2873152"/>
            <a:ext cx="2199076" cy="627404"/>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53952" y="2873151"/>
            <a:ext cx="2099966" cy="627407"/>
            <a:chOff x="6827776" y="3192468"/>
            <a:chExt cx="2459933" cy="533401"/>
          </a:xfrm>
          <a:solidFill>
            <a:srgbClr val="0070C0"/>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Computer Vision</a:t>
              </a:r>
            </a:p>
          </p:txBody>
        </p:sp>
      </p:grpSp>
      <p:grpSp>
        <p:nvGrpSpPr>
          <p:cNvPr id="34" name="Group 33"/>
          <p:cNvGrpSpPr/>
          <p:nvPr/>
        </p:nvGrpSpPr>
        <p:grpSpPr>
          <a:xfrm>
            <a:off x="453952" y="4299874"/>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3952" y="5013236"/>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653" y="2289264"/>
            <a:ext cx="296411" cy="359581"/>
          </a:xfrm>
          <a:prstGeom prst="rect">
            <a:avLst/>
          </a:prstGeom>
        </p:spPr>
      </p:pic>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latinLnBrk="0">
              <a:defRPr/>
            </a:pPr>
            <a:endParaRPr lang="en-US" kern="0">
              <a:solidFill>
                <a:prstClr val="black"/>
              </a:solidFill>
              <a:latin typeface="Segoe UI"/>
            </a:endParaRP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82462" y="2162051"/>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94619" y="2170267"/>
            <a:ext cx="2185876" cy="627408"/>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309035" y="2169084"/>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93839" y="3586513"/>
            <a:ext cx="2171620" cy="627407"/>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79992" y="4299874"/>
            <a:ext cx="2171625" cy="627407"/>
            <a:chOff x="9701909" y="5630862"/>
            <a:chExt cx="2459932" cy="533400"/>
          </a:xfrm>
          <a:solidFill>
            <a:srgbClr val="0070C0"/>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Language Understanding</a:t>
              </a:r>
            </a:p>
          </p:txBody>
        </p:sp>
      </p:grpSp>
      <p:grpSp>
        <p:nvGrpSpPr>
          <p:cNvPr id="85" name="Group 84"/>
          <p:cNvGrpSpPr/>
          <p:nvPr/>
        </p:nvGrpSpPr>
        <p:grpSpPr>
          <a:xfrm>
            <a:off x="5000770" y="2873152"/>
            <a:ext cx="2172490" cy="627404"/>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320592" y="3586513"/>
            <a:ext cx="2171546" cy="627407"/>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312722" y="4299874"/>
            <a:ext cx="2179416" cy="627407"/>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97147" y="2873152"/>
            <a:ext cx="2182436" cy="627404"/>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3470" y="3586513"/>
            <a:ext cx="2175914" cy="627407"/>
            <a:chOff x="9701909" y="5021262"/>
            <a:chExt cx="2459932" cy="533400"/>
          </a:xfrm>
          <a:solidFill>
            <a:srgbClr val="0070C0"/>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Image Search</a:t>
              </a:r>
            </a:p>
          </p:txBody>
        </p:sp>
      </p:grpSp>
      <p:grpSp>
        <p:nvGrpSpPr>
          <p:cNvPr id="110" name="Group 109"/>
          <p:cNvGrpSpPr/>
          <p:nvPr/>
        </p:nvGrpSpPr>
        <p:grpSpPr>
          <a:xfrm>
            <a:off x="9614303" y="4299874"/>
            <a:ext cx="2170535" cy="627407"/>
            <a:chOff x="9701909" y="5630862"/>
            <a:chExt cx="2459932" cy="533400"/>
          </a:xfrm>
          <a:solidFill>
            <a:srgbClr val="0070C0"/>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Video Search</a:t>
              </a:r>
            </a:p>
          </p:txBody>
        </p:sp>
      </p:grpSp>
      <p:grpSp>
        <p:nvGrpSpPr>
          <p:cNvPr id="115" name="Group 114"/>
          <p:cNvGrpSpPr/>
          <p:nvPr/>
        </p:nvGrpSpPr>
        <p:grpSpPr>
          <a:xfrm>
            <a:off x="9603470" y="2873152"/>
            <a:ext cx="2178939" cy="627404"/>
            <a:chOff x="9701907" y="3192460"/>
            <a:chExt cx="2459932" cy="533400"/>
          </a:xfrm>
          <a:solidFill>
            <a:srgbClr val="0070C0"/>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Web Search</a:t>
              </a:r>
            </a:p>
          </p:txBody>
        </p:sp>
      </p:grpSp>
      <p:grpSp>
        <p:nvGrpSpPr>
          <p:cNvPr id="120" name="Group 119"/>
          <p:cNvGrpSpPr/>
          <p:nvPr/>
        </p:nvGrpSpPr>
        <p:grpSpPr>
          <a:xfrm>
            <a:off x="4979992" y="5724923"/>
            <a:ext cx="2171624" cy="627407"/>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78482" y="5013236"/>
            <a:ext cx="2174643" cy="627404"/>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318356" y="5013236"/>
            <a:ext cx="2161228" cy="624525"/>
          </a:xfrm>
          <a:prstGeom prst="rect">
            <a:avLst/>
          </a:prstGeom>
          <a:solidFill>
            <a:schemeClr val="tx1"/>
          </a:solid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  Recommendations</a:t>
            </a:r>
          </a:p>
        </p:txBody>
      </p:sp>
      <p:grpSp>
        <p:nvGrpSpPr>
          <p:cNvPr id="135" name="Group 134"/>
          <p:cNvGrpSpPr/>
          <p:nvPr/>
        </p:nvGrpSpPr>
        <p:grpSpPr>
          <a:xfrm>
            <a:off x="9639428" y="5724923"/>
            <a:ext cx="2167511" cy="627407"/>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30142" y="5013236"/>
            <a:ext cx="2170535" cy="627404"/>
            <a:chOff x="9701907" y="3192460"/>
            <a:chExt cx="2459932" cy="533400"/>
          </a:xfrm>
          <a:solidFill>
            <a:srgbClr val="0070C0"/>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News Search</a:t>
              </a:r>
            </a:p>
          </p:txBody>
        </p:sp>
      </p:grpSp>
      <p:grpSp>
        <p:nvGrpSpPr>
          <p:cNvPr id="104" name="Group 103"/>
          <p:cNvGrpSpPr/>
          <p:nvPr/>
        </p:nvGrpSpPr>
        <p:grpSpPr>
          <a:xfrm>
            <a:off x="2686736" y="5013236"/>
            <a:ext cx="2185419" cy="617168"/>
            <a:chOff x="9701909" y="5021262"/>
            <a:chExt cx="2459932" cy="533400"/>
          </a:xfrm>
          <a:solidFill>
            <a:srgbClr val="0070C0"/>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Translator</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1" name="Freeform 18"/>
          <p:cNvSpPr>
            <a:spLocks noChangeAspect="1"/>
          </p:cNvSpPr>
          <p:nvPr/>
        </p:nvSpPr>
        <p:spPr bwMode="auto">
          <a:xfrm>
            <a:off x="2785270" y="2323732"/>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4" name="Freeform 9"/>
          <p:cNvSpPr>
            <a:spLocks noChangeAspect="1"/>
          </p:cNvSpPr>
          <p:nvPr/>
        </p:nvSpPr>
        <p:spPr bwMode="auto">
          <a:xfrm>
            <a:off x="5125675" y="2334207"/>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6" name="Freeform 5"/>
          <p:cNvSpPr>
            <a:spLocks/>
          </p:cNvSpPr>
          <p:nvPr/>
        </p:nvSpPr>
        <p:spPr bwMode="auto">
          <a:xfrm>
            <a:off x="7376912" y="2318255"/>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119" name="Group 118"/>
          <p:cNvGrpSpPr/>
          <p:nvPr/>
        </p:nvGrpSpPr>
        <p:grpSpPr>
          <a:xfrm>
            <a:off x="9757507" y="2308220"/>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
        <p:nvSpPr>
          <p:cNvPr id="96" name="Rectangle 9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microsoft.com/cognitive</a:t>
            </a:r>
          </a:p>
        </p:txBody>
      </p:sp>
      <p:sp>
        <p:nvSpPr>
          <p:cNvPr id="126" name="Rectangle 125"/>
          <p:cNvSpPr/>
          <p:nvPr/>
        </p:nvSpPr>
        <p:spPr>
          <a:xfrm>
            <a:off x="269241" y="2004605"/>
            <a:ext cx="1165584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latinLnBrk="0">
              <a:defRPr/>
            </a:pPr>
            <a:endParaRPr lang="en-US" sz="1078"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42589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963832"/>
            <a:ext cx="10435342" cy="2136222"/>
          </a:xfrm>
        </p:spPr>
        <p:txBody>
          <a:bodyPr/>
          <a:lstStyle/>
          <a:p>
            <a:r>
              <a:rPr lang="en-US" dirty="0"/>
              <a:t>{Subscription Key}</a:t>
            </a:r>
            <a:br>
              <a:rPr lang="en-US" dirty="0"/>
            </a:br>
            <a:endParaRPr 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57" y="2308469"/>
            <a:ext cx="7619611" cy="4156152"/>
          </a:xfrm>
          <a:prstGeom prst="rect">
            <a:avLst/>
          </a:prstGeom>
        </p:spPr>
      </p:pic>
    </p:spTree>
    <p:extLst>
      <p:ext uri="{BB962C8B-B14F-4D97-AF65-F5344CB8AC3E}">
        <p14:creationId xmlns:p14="http://schemas.microsoft.com/office/powerpoint/2010/main" val="4189961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866855" y="682921"/>
            <a:ext cx="8964248" cy="1159439"/>
          </a:xfrm>
        </p:spPr>
        <p:txBody>
          <a:bodyPr/>
          <a:lstStyle/>
          <a:p>
            <a:r>
              <a:rPr lang="en-US" altLang="ko-KR" dirty="0"/>
              <a:t>JSON</a:t>
            </a:r>
            <a:endParaRPr lang="ko-KR" altLang="en-US" dirty="0"/>
          </a:p>
        </p:txBody>
      </p:sp>
      <p:sp>
        <p:nvSpPr>
          <p:cNvPr id="3" name="텍스트 개체 틀 2"/>
          <p:cNvSpPr>
            <a:spLocks noGrp="1"/>
          </p:cNvSpPr>
          <p:nvPr>
            <p:ph type="body" sz="quarter" idx="4294967295"/>
          </p:nvPr>
        </p:nvSpPr>
        <p:spPr>
          <a:xfrm>
            <a:off x="867166" y="1624869"/>
            <a:ext cx="8964248" cy="723676"/>
          </a:xfrm>
        </p:spPr>
        <p:txBody>
          <a:bodyPr/>
          <a:lstStyle/>
          <a:p>
            <a:r>
              <a:rPr lang="en-US" altLang="ko-KR" dirty="0"/>
              <a:t>http://www.json.org/json-ko.html</a:t>
            </a:r>
            <a:endParaRPr lang="ko-KR" altLang="en-US" dirty="0"/>
          </a:p>
        </p:txBody>
      </p:sp>
      <p:pic>
        <p:nvPicPr>
          <p:cNvPr id="1026" name="Picture 2" descr="https://camo.githubusercontent.com/00885f7ba31be8b5ebb8293eb559df48de467cc6/68747470733a2f2f7261772e6769746875622e636f6d2f7561636170732f4e534f626a6563742d4f626a6563744d61702f6d61737465722f53637265656e73686f74732f73637265656e312d303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9" y="3130192"/>
            <a:ext cx="6032192" cy="2166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ddons.cdn.mozilla.net/user-media/previews/full/29/29967.png?modified=13312189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531" y="765745"/>
            <a:ext cx="4556826" cy="436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8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963832"/>
            <a:ext cx="10435342" cy="3358214"/>
          </a:xfrm>
        </p:spPr>
        <p:txBody>
          <a:bodyPr/>
          <a:lstStyle/>
          <a:p>
            <a:r>
              <a:rPr lang="en-US" dirty="0"/>
              <a:t>Vision API</a:t>
            </a:r>
            <a:br>
              <a:rPr lang="en-US" dirty="0"/>
            </a:br>
            <a:r>
              <a:rPr lang="en-US" sz="5294" dirty="0"/>
              <a:t>Computer Vision</a:t>
            </a:r>
            <a:br>
              <a:rPr lang="en-US" sz="5294" dirty="0"/>
            </a:br>
            <a:r>
              <a:rPr lang="en-US" sz="5294" dirty="0"/>
              <a:t>Emotion</a:t>
            </a:r>
            <a:br>
              <a:rPr lang="en-US" sz="5294" dirty="0"/>
            </a:br>
            <a:r>
              <a:rPr lang="en-US" sz="5294" dirty="0"/>
              <a:t>Face</a:t>
            </a:r>
            <a:endParaRPr lang="en-US" dirty="0"/>
          </a:p>
        </p:txBody>
      </p:sp>
    </p:spTree>
    <p:extLst>
      <p:ext uri="{BB962C8B-B14F-4D97-AF65-F5344CB8AC3E}">
        <p14:creationId xmlns:p14="http://schemas.microsoft.com/office/powerpoint/2010/main" val="384165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643" y="291513"/>
            <a:ext cx="9860673" cy="5675798"/>
          </a:xfrm>
          <a:prstGeom prst="rect">
            <a:avLst/>
          </a:prstGeom>
        </p:spPr>
      </p:pic>
    </p:spTree>
    <p:extLst>
      <p:ext uri="{BB962C8B-B14F-4D97-AF65-F5344CB8AC3E}">
        <p14:creationId xmlns:p14="http://schemas.microsoft.com/office/powerpoint/2010/main" val="2175223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89" y="2777828"/>
            <a:ext cx="11032958" cy="1158629"/>
          </a:xfrm>
        </p:spPr>
        <p:txBody>
          <a:bodyPr/>
          <a:lstStyle/>
          <a:p>
            <a:r>
              <a:rPr lang="en-US" dirty="0"/>
              <a:t>Demo</a:t>
            </a:r>
          </a:p>
        </p:txBody>
      </p:sp>
    </p:spTree>
    <p:extLst>
      <p:ext uri="{BB962C8B-B14F-4D97-AF65-F5344CB8AC3E}">
        <p14:creationId xmlns:p14="http://schemas.microsoft.com/office/powerpoint/2010/main" val="421381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963832"/>
            <a:ext cx="10435342" cy="4824604"/>
          </a:xfrm>
        </p:spPr>
        <p:txBody>
          <a:bodyPr/>
          <a:lstStyle/>
          <a:p>
            <a:r>
              <a:rPr lang="en-US" dirty="0"/>
              <a:t>Language</a:t>
            </a:r>
            <a:br>
              <a:rPr lang="en-US" dirty="0"/>
            </a:br>
            <a:r>
              <a:rPr lang="en-US" sz="5294" dirty="0"/>
              <a:t>Bing Spell check</a:t>
            </a:r>
            <a:br>
              <a:rPr lang="en-US" sz="5294" dirty="0"/>
            </a:br>
            <a:r>
              <a:rPr lang="en-US" sz="5294" dirty="0"/>
              <a:t>Language Understanding</a:t>
            </a:r>
            <a:br>
              <a:rPr lang="en-US" sz="5294" dirty="0"/>
            </a:br>
            <a:r>
              <a:rPr lang="en-US" sz="5294" dirty="0"/>
              <a:t>Linguistic Analysis</a:t>
            </a:r>
            <a:br>
              <a:rPr lang="en-US" sz="5294" dirty="0"/>
            </a:br>
            <a:r>
              <a:rPr lang="en-US" sz="5294" dirty="0"/>
              <a:t>Text Analytics </a:t>
            </a:r>
            <a:br>
              <a:rPr lang="en-US" sz="5294" dirty="0"/>
            </a:br>
            <a:r>
              <a:rPr lang="en-US" sz="5294" dirty="0" err="1"/>
              <a:t>WebLM</a:t>
            </a:r>
            <a:endParaRPr lang="en-US" dirty="0"/>
          </a:p>
        </p:txBody>
      </p:sp>
    </p:spTree>
    <p:extLst>
      <p:ext uri="{BB962C8B-B14F-4D97-AF65-F5344CB8AC3E}">
        <p14:creationId xmlns:p14="http://schemas.microsoft.com/office/powerpoint/2010/main" val="4236844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et It Gear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6"/>
            <a:ext cx="12182746" cy="6745249"/>
          </a:xfrm>
          <a:prstGeom prst="rect">
            <a:avLst/>
          </a:prstGeom>
        </p:spPr>
      </p:pic>
    </p:spTree>
    <p:extLst>
      <p:ext uri="{BB962C8B-B14F-4D97-AF65-F5344CB8AC3E}">
        <p14:creationId xmlns:p14="http://schemas.microsoft.com/office/powerpoint/2010/main" val="217230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1" y="216811"/>
            <a:ext cx="9113652" cy="6331469"/>
          </a:xfrm>
          <a:prstGeom prst="rect">
            <a:avLst/>
          </a:prstGeom>
        </p:spPr>
      </p:pic>
    </p:spTree>
    <p:extLst>
      <p:ext uri="{BB962C8B-B14F-4D97-AF65-F5344CB8AC3E}">
        <p14:creationId xmlns:p14="http://schemas.microsoft.com/office/powerpoint/2010/main" val="684552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89" y="2777828"/>
            <a:ext cx="11032958" cy="1158629"/>
          </a:xfrm>
        </p:spPr>
        <p:txBody>
          <a:bodyPr/>
          <a:lstStyle/>
          <a:p>
            <a:r>
              <a:rPr lang="en-US" dirty="0"/>
              <a:t>Demo</a:t>
            </a:r>
          </a:p>
        </p:txBody>
      </p:sp>
    </p:spTree>
    <p:extLst>
      <p:ext uri="{BB962C8B-B14F-4D97-AF65-F5344CB8AC3E}">
        <p14:creationId xmlns:p14="http://schemas.microsoft.com/office/powerpoint/2010/main" val="321456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7451" y="963832"/>
            <a:ext cx="10435342" cy="4824604"/>
          </a:xfrm>
        </p:spPr>
        <p:txBody>
          <a:bodyPr/>
          <a:lstStyle/>
          <a:p>
            <a:r>
              <a:rPr lang="en-US" dirty="0"/>
              <a:t>Bing</a:t>
            </a:r>
            <a:br>
              <a:rPr lang="en-US" dirty="0"/>
            </a:br>
            <a:r>
              <a:rPr lang="en-US" sz="5294" dirty="0"/>
              <a:t>Bing Web Search</a:t>
            </a:r>
            <a:br>
              <a:rPr lang="en-US" sz="5294" dirty="0"/>
            </a:br>
            <a:r>
              <a:rPr lang="en-US" sz="5294" dirty="0"/>
              <a:t>Bing Image Search</a:t>
            </a:r>
            <a:br>
              <a:rPr lang="en-US" sz="5294" dirty="0"/>
            </a:br>
            <a:r>
              <a:rPr lang="en-US" sz="5294" dirty="0"/>
              <a:t>Bing Video Search</a:t>
            </a:r>
            <a:br>
              <a:rPr lang="en-US" sz="5294" dirty="0"/>
            </a:br>
            <a:r>
              <a:rPr lang="en-US" sz="5294" dirty="0"/>
              <a:t>Bing News Search</a:t>
            </a:r>
            <a:br>
              <a:rPr lang="en-US" sz="5294" dirty="0"/>
            </a:br>
            <a:r>
              <a:rPr lang="en-US" sz="5294" dirty="0"/>
              <a:t>Bing Autosuggest</a:t>
            </a:r>
            <a:endParaRPr lang="en-US" dirty="0"/>
          </a:p>
        </p:txBody>
      </p:sp>
    </p:spTree>
    <p:extLst>
      <p:ext uri="{BB962C8B-B14F-4D97-AF65-F5344CB8AC3E}">
        <p14:creationId xmlns:p14="http://schemas.microsoft.com/office/powerpoint/2010/main" val="210445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6742002" y="3672740"/>
            <a:ext cx="3546761" cy="2701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2061326" y="3633521"/>
            <a:ext cx="3565701" cy="276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5"/>
          <p:cNvSpPr>
            <a:spLocks noGrp="1"/>
          </p:cNvSpPr>
          <p:nvPr>
            <p:ph type="title"/>
          </p:nvPr>
        </p:nvSpPr>
        <p:spPr>
          <a:xfrm>
            <a:off x="269239" y="289957"/>
            <a:ext cx="11205309" cy="899537"/>
          </a:xfrm>
        </p:spPr>
        <p:txBody>
          <a:bodyPr/>
          <a:lstStyle/>
          <a:p>
            <a:r>
              <a:rPr lang="en-US" dirty="0"/>
              <a:t>Bing beyond search in bing.com</a:t>
            </a:r>
          </a:p>
        </p:txBody>
      </p:sp>
      <p:sp>
        <p:nvSpPr>
          <p:cNvPr id="10" name="Rectangle 9"/>
          <p:cNvSpPr/>
          <p:nvPr/>
        </p:nvSpPr>
        <p:spPr bwMode="auto">
          <a:xfrm>
            <a:off x="2061325" y="1295178"/>
            <a:ext cx="3565701" cy="2393618"/>
          </a:xfrm>
          <a:prstGeom prst="rect">
            <a:avLst/>
          </a:prstGeom>
          <a:solidFill>
            <a:srgbClr val="0095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a:spLocks/>
          </p:cNvSpPr>
          <p:nvPr/>
        </p:nvSpPr>
        <p:spPr bwMode="auto">
          <a:xfrm>
            <a:off x="4381016" y="1304791"/>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3" name="Rectangle 12"/>
          <p:cNvSpPr>
            <a:spLocks/>
          </p:cNvSpPr>
          <p:nvPr/>
        </p:nvSpPr>
        <p:spPr bwMode="auto">
          <a:xfrm>
            <a:off x="2061326" y="1343795"/>
            <a:ext cx="3546760"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5" name="Rectangle 14"/>
          <p:cNvSpPr>
            <a:spLocks/>
          </p:cNvSpPr>
          <p:nvPr/>
        </p:nvSpPr>
        <p:spPr bwMode="auto">
          <a:xfrm>
            <a:off x="6549624" y="132774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6" name="Rectangle 15"/>
          <p:cNvSpPr>
            <a:spLocks/>
          </p:cNvSpPr>
          <p:nvPr/>
        </p:nvSpPr>
        <p:spPr bwMode="auto">
          <a:xfrm>
            <a:off x="6549624" y="132774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7" name="Rectangle 16"/>
          <p:cNvSpPr/>
          <p:nvPr/>
        </p:nvSpPr>
        <p:spPr>
          <a:xfrm>
            <a:off x="2062089" y="1275957"/>
            <a:ext cx="3545997" cy="902983"/>
          </a:xfrm>
          <a:prstGeom prst="rect">
            <a:avLst/>
          </a:prstGeom>
          <a:noFill/>
        </p:spPr>
        <p:txBody>
          <a:bodyPr wrap="square" lIns="87470" tIns="43734" rIns="87470" bIns="43734" anchor="b">
            <a:spAutoFit/>
          </a:bodyPr>
          <a:lstStyle/>
          <a:p>
            <a:pPr algn="ctr" defTabSz="891460" latinLnBrk="0">
              <a:lnSpc>
                <a:spcPct val="90000"/>
              </a:lnSpc>
              <a:defRPr/>
            </a:pPr>
            <a:r>
              <a:rPr lang="en-US" sz="2941" kern="0" spc="-70" dirty="0">
                <a:solidFill>
                  <a:srgbClr val="FFFFFF"/>
                </a:solidFill>
                <a:latin typeface="Segoe UI Light"/>
              </a:rPr>
              <a:t>Smarter, more engaging experiences   </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475" y="4582988"/>
            <a:ext cx="1473180" cy="488516"/>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6503" y="5625609"/>
            <a:ext cx="1227376" cy="369802"/>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8987" y="5280430"/>
            <a:ext cx="1373078" cy="892156"/>
          </a:xfrm>
          <a:prstGeom prst="rect">
            <a:avLst/>
          </a:prstGeom>
        </p:spPr>
      </p:pic>
      <p:grpSp>
        <p:nvGrpSpPr>
          <p:cNvPr id="38" name="Group 37"/>
          <p:cNvGrpSpPr/>
          <p:nvPr/>
        </p:nvGrpSpPr>
        <p:grpSpPr>
          <a:xfrm>
            <a:off x="2895393" y="2367843"/>
            <a:ext cx="1770296" cy="1039114"/>
            <a:chOff x="1289495" y="2508591"/>
            <a:chExt cx="1379035" cy="783249"/>
          </a:xfrm>
        </p:grpSpPr>
        <p:sp>
          <p:nvSpPr>
            <p:cNvPr id="39" name="Freeform 15"/>
            <p:cNvSpPr>
              <a:spLocks noEditPoints="1"/>
            </p:cNvSpPr>
            <p:nvPr/>
          </p:nvSpPr>
          <p:spPr bwMode="black">
            <a:xfrm>
              <a:off x="1624188" y="2665688"/>
              <a:ext cx="432575" cy="43536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80669" tIns="40335" rIns="80669" bIns="40335" numCol="1" anchor="t" anchorCtr="0" compatLnSpc="1">
              <a:prstTxWarp prst="textNoShape">
                <a:avLst/>
              </a:prstTxWarp>
            </a:bodyPr>
            <a:lstStyle/>
            <a:p>
              <a:pPr defTabSz="896354" latinLnBrk="0">
                <a:defRPr/>
              </a:pPr>
              <a:endParaRPr lang="en-US" sz="1470" kern="0">
                <a:solidFill>
                  <a:srgbClr val="FFFFFF"/>
                </a:solidFill>
                <a:latin typeface="Segoe UI"/>
              </a:endParaRPr>
            </a:p>
          </p:txBody>
        </p:sp>
        <p:grpSp>
          <p:nvGrpSpPr>
            <p:cNvPr id="40" name="Group 39"/>
            <p:cNvGrpSpPr/>
            <p:nvPr/>
          </p:nvGrpSpPr>
          <p:grpSpPr>
            <a:xfrm>
              <a:off x="1289495" y="2508591"/>
              <a:ext cx="1055059" cy="677122"/>
              <a:chOff x="1342452" y="940002"/>
              <a:chExt cx="1243855" cy="798289"/>
            </a:xfrm>
            <a:solidFill>
              <a:srgbClr val="FFFFFF"/>
            </a:solidFill>
          </p:grpSpPr>
          <p:sp>
            <p:nvSpPr>
              <p:cNvPr id="43" name="Freeform 17"/>
              <p:cNvSpPr>
                <a:spLocks/>
              </p:cNvSpPr>
              <p:nvPr/>
            </p:nvSpPr>
            <p:spPr bwMode="auto">
              <a:xfrm flipH="1">
                <a:off x="1342452" y="1687800"/>
                <a:ext cx="1243855" cy="50491"/>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latinLnBrk="0">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43"/>
              <p:cNvSpPr>
                <a:spLocks noChangeArrowheads="1"/>
              </p:cNvSpPr>
              <p:nvPr/>
            </p:nvSpPr>
            <p:spPr bwMode="auto">
              <a:xfrm flipH="1">
                <a:off x="1447582" y="940002"/>
                <a:ext cx="1033592" cy="718348"/>
              </a:xfrm>
              <a:custGeom>
                <a:avLst/>
                <a:gdLst>
                  <a:gd name="connsiteX0" fmla="*/ 65525 w 1059462"/>
                  <a:gd name="connsiteY0" fmla="*/ 56659 h 736328"/>
                  <a:gd name="connsiteX1" fmla="*/ 65525 w 1059462"/>
                  <a:gd name="connsiteY1" fmla="*/ 680273 h 736328"/>
                  <a:gd name="connsiteX2" fmla="*/ 993938 w 1059462"/>
                  <a:gd name="connsiteY2" fmla="*/ 680273 h 736328"/>
                  <a:gd name="connsiteX3" fmla="*/ 993938 w 1059462"/>
                  <a:gd name="connsiteY3" fmla="*/ 56659 h 736328"/>
                  <a:gd name="connsiteX4" fmla="*/ 35300 w 1059462"/>
                  <a:gd name="connsiteY4" fmla="*/ 0 h 736328"/>
                  <a:gd name="connsiteX5" fmla="*/ 1024162 w 1059462"/>
                  <a:gd name="connsiteY5" fmla="*/ 0 h 736328"/>
                  <a:gd name="connsiteX6" fmla="*/ 1059462 w 1059462"/>
                  <a:gd name="connsiteY6" fmla="*/ 35300 h 736328"/>
                  <a:gd name="connsiteX7" fmla="*/ 1059462 w 1059462"/>
                  <a:gd name="connsiteY7" fmla="*/ 701028 h 736328"/>
                  <a:gd name="connsiteX8" fmla="*/ 1024162 w 1059462"/>
                  <a:gd name="connsiteY8" fmla="*/ 736328 h 736328"/>
                  <a:gd name="connsiteX9" fmla="*/ 35300 w 1059462"/>
                  <a:gd name="connsiteY9" fmla="*/ 736328 h 736328"/>
                  <a:gd name="connsiteX10" fmla="*/ 0 w 1059462"/>
                  <a:gd name="connsiteY10" fmla="*/ 701028 h 736328"/>
                  <a:gd name="connsiteX11" fmla="*/ 0 w 1059462"/>
                  <a:gd name="connsiteY11" fmla="*/ 35300 h 736328"/>
                  <a:gd name="connsiteX12" fmla="*/ 35300 w 1059462"/>
                  <a:gd name="connsiteY12" fmla="*/ 0 h 73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462" h="736328">
                    <a:moveTo>
                      <a:pt x="65525" y="56659"/>
                    </a:moveTo>
                    <a:lnTo>
                      <a:pt x="65525" y="680273"/>
                    </a:lnTo>
                    <a:lnTo>
                      <a:pt x="993938" y="680273"/>
                    </a:lnTo>
                    <a:lnTo>
                      <a:pt x="993938" y="56659"/>
                    </a:lnTo>
                    <a:close/>
                    <a:moveTo>
                      <a:pt x="35300" y="0"/>
                    </a:moveTo>
                    <a:lnTo>
                      <a:pt x="1024162" y="0"/>
                    </a:lnTo>
                    <a:cubicBezTo>
                      <a:pt x="1043658" y="0"/>
                      <a:pt x="1059462" y="15804"/>
                      <a:pt x="1059462" y="35300"/>
                    </a:cubicBezTo>
                    <a:lnTo>
                      <a:pt x="1059462" y="701028"/>
                    </a:lnTo>
                    <a:cubicBezTo>
                      <a:pt x="1059462" y="720524"/>
                      <a:pt x="1043658" y="736328"/>
                      <a:pt x="1024162" y="736328"/>
                    </a:cubicBezTo>
                    <a:lnTo>
                      <a:pt x="35300" y="736328"/>
                    </a:lnTo>
                    <a:cubicBezTo>
                      <a:pt x="15804" y="736328"/>
                      <a:pt x="0" y="720524"/>
                      <a:pt x="0" y="701028"/>
                    </a:cubicBezTo>
                    <a:lnTo>
                      <a:pt x="0" y="35300"/>
                    </a:lnTo>
                    <a:cubicBezTo>
                      <a:pt x="0" y="15804"/>
                      <a:pt x="15804" y="0"/>
                      <a:pt x="35300"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latinLnBrk="0">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Freeform 5"/>
            <p:cNvSpPr>
              <a:spLocks noEditPoints="1"/>
            </p:cNvSpPr>
            <p:nvPr/>
          </p:nvSpPr>
          <p:spPr bwMode="auto">
            <a:xfrm flipH="1">
              <a:off x="2365318" y="2709962"/>
              <a:ext cx="303212" cy="581878"/>
            </a:xfrm>
            <a:custGeom>
              <a:avLst/>
              <a:gdLst>
                <a:gd name="T0" fmla="*/ 31 w 34"/>
                <a:gd name="T1" fmla="*/ 0 h 63"/>
                <a:gd name="T2" fmla="*/ 3 w 34"/>
                <a:gd name="T3" fmla="*/ 0 h 63"/>
                <a:gd name="T4" fmla="*/ 0 w 34"/>
                <a:gd name="T5" fmla="*/ 3 h 63"/>
                <a:gd name="T6" fmla="*/ 0 w 34"/>
                <a:gd name="T7" fmla="*/ 60 h 63"/>
                <a:gd name="T8" fmla="*/ 3 w 34"/>
                <a:gd name="T9" fmla="*/ 63 h 63"/>
                <a:gd name="T10" fmla="*/ 31 w 34"/>
                <a:gd name="T11" fmla="*/ 63 h 63"/>
                <a:gd name="T12" fmla="*/ 34 w 34"/>
                <a:gd name="T13" fmla="*/ 60 h 63"/>
                <a:gd name="T14" fmla="*/ 34 w 34"/>
                <a:gd name="T15" fmla="*/ 3 h 63"/>
                <a:gd name="T16" fmla="*/ 31 w 34"/>
                <a:gd name="T17" fmla="*/ 0 h 63"/>
                <a:gd name="T18" fmla="*/ 14 w 34"/>
                <a:gd name="T19" fmla="*/ 1 h 63"/>
                <a:gd name="T20" fmla="*/ 20 w 34"/>
                <a:gd name="T21" fmla="*/ 1 h 63"/>
                <a:gd name="T22" fmla="*/ 20 w 34"/>
                <a:gd name="T23" fmla="*/ 2 h 63"/>
                <a:gd name="T24" fmla="*/ 14 w 34"/>
                <a:gd name="T25" fmla="*/ 2 h 63"/>
                <a:gd name="T26" fmla="*/ 14 w 34"/>
                <a:gd name="T27" fmla="*/ 1 h 63"/>
                <a:gd name="T28" fmla="*/ 31 w 34"/>
                <a:gd name="T29" fmla="*/ 55 h 63"/>
                <a:gd name="T30" fmla="*/ 3 w 34"/>
                <a:gd name="T31" fmla="*/ 55 h 63"/>
                <a:gd name="T32" fmla="*/ 3 w 34"/>
                <a:gd name="T33" fmla="*/ 4 h 63"/>
                <a:gd name="T34" fmla="*/ 31 w 34"/>
                <a:gd name="T35" fmla="*/ 4 h 63"/>
                <a:gd name="T36" fmla="*/ 31 w 34"/>
                <a:gd name="T37"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63">
                  <a:moveTo>
                    <a:pt x="31" y="0"/>
                  </a:moveTo>
                  <a:cubicBezTo>
                    <a:pt x="3" y="0"/>
                    <a:pt x="3" y="0"/>
                    <a:pt x="3" y="0"/>
                  </a:cubicBezTo>
                  <a:cubicBezTo>
                    <a:pt x="1" y="0"/>
                    <a:pt x="0" y="1"/>
                    <a:pt x="0" y="3"/>
                  </a:cubicBezTo>
                  <a:cubicBezTo>
                    <a:pt x="0" y="60"/>
                    <a:pt x="0" y="60"/>
                    <a:pt x="0" y="60"/>
                  </a:cubicBezTo>
                  <a:cubicBezTo>
                    <a:pt x="0" y="61"/>
                    <a:pt x="1" y="63"/>
                    <a:pt x="3" y="63"/>
                  </a:cubicBezTo>
                  <a:cubicBezTo>
                    <a:pt x="31" y="63"/>
                    <a:pt x="31" y="63"/>
                    <a:pt x="31" y="63"/>
                  </a:cubicBezTo>
                  <a:cubicBezTo>
                    <a:pt x="33" y="63"/>
                    <a:pt x="34" y="61"/>
                    <a:pt x="34" y="60"/>
                  </a:cubicBezTo>
                  <a:cubicBezTo>
                    <a:pt x="34" y="3"/>
                    <a:pt x="34" y="3"/>
                    <a:pt x="34" y="3"/>
                  </a:cubicBezTo>
                  <a:cubicBezTo>
                    <a:pt x="34" y="1"/>
                    <a:pt x="33" y="0"/>
                    <a:pt x="31" y="0"/>
                  </a:cubicBezTo>
                  <a:close/>
                  <a:moveTo>
                    <a:pt x="14" y="1"/>
                  </a:moveTo>
                  <a:cubicBezTo>
                    <a:pt x="20" y="1"/>
                    <a:pt x="20" y="1"/>
                    <a:pt x="20" y="1"/>
                  </a:cubicBezTo>
                  <a:cubicBezTo>
                    <a:pt x="20" y="2"/>
                    <a:pt x="20" y="2"/>
                    <a:pt x="20" y="2"/>
                  </a:cubicBezTo>
                  <a:cubicBezTo>
                    <a:pt x="14" y="2"/>
                    <a:pt x="14" y="2"/>
                    <a:pt x="14" y="2"/>
                  </a:cubicBezTo>
                  <a:lnTo>
                    <a:pt x="14" y="1"/>
                  </a:lnTo>
                  <a:close/>
                  <a:moveTo>
                    <a:pt x="31" y="55"/>
                  </a:moveTo>
                  <a:cubicBezTo>
                    <a:pt x="3" y="55"/>
                    <a:pt x="3" y="55"/>
                    <a:pt x="3" y="55"/>
                  </a:cubicBezTo>
                  <a:cubicBezTo>
                    <a:pt x="3" y="4"/>
                    <a:pt x="3" y="4"/>
                    <a:pt x="3" y="4"/>
                  </a:cubicBezTo>
                  <a:cubicBezTo>
                    <a:pt x="31" y="4"/>
                    <a:pt x="31" y="4"/>
                    <a:pt x="31" y="4"/>
                  </a:cubicBezTo>
                  <a:lnTo>
                    <a:pt x="31" y="55"/>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latinLnBrk="0">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Freeform 15"/>
            <p:cNvSpPr>
              <a:spLocks noEditPoints="1"/>
            </p:cNvSpPr>
            <p:nvPr/>
          </p:nvSpPr>
          <p:spPr bwMode="black">
            <a:xfrm>
              <a:off x="2429600" y="2876341"/>
              <a:ext cx="175578" cy="155186"/>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p:spPr>
          <p:txBody>
            <a:bodyPr vert="horz" wrap="square" lIns="80669" tIns="40335" rIns="80669" bIns="40335" numCol="1" anchor="t" anchorCtr="0" compatLnSpc="1">
              <a:prstTxWarp prst="textNoShape">
                <a:avLst/>
              </a:prstTxWarp>
            </a:bodyPr>
            <a:lstStyle/>
            <a:p>
              <a:pPr defTabSz="896354" latinLnBrk="0">
                <a:defRPr/>
              </a:pPr>
              <a:endParaRPr lang="en-US" sz="1470" kern="0">
                <a:solidFill>
                  <a:srgbClr val="FFFFFF"/>
                </a:solidFill>
                <a:latin typeface="Segoe UI"/>
              </a:endParaRPr>
            </a:p>
          </p:txBody>
        </p:sp>
      </p:grpSp>
      <p:sp>
        <p:nvSpPr>
          <p:cNvPr id="45" name="Rectangle 44"/>
          <p:cNvSpPr/>
          <p:nvPr/>
        </p:nvSpPr>
        <p:spPr bwMode="auto">
          <a:xfrm>
            <a:off x="6741946" y="1279122"/>
            <a:ext cx="3546817" cy="2393618"/>
          </a:xfrm>
          <a:prstGeom prst="rect">
            <a:avLst/>
          </a:prstGeom>
          <a:solidFill>
            <a:srgbClr val="0095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a:xfrm>
            <a:off x="6738884" y="1269349"/>
            <a:ext cx="3549880" cy="902983"/>
          </a:xfrm>
          <a:prstGeom prst="rect">
            <a:avLst/>
          </a:prstGeom>
          <a:noFill/>
        </p:spPr>
        <p:txBody>
          <a:bodyPr wrap="square" lIns="87470" tIns="43734" rIns="87470" bIns="43734" anchor="b">
            <a:spAutoFit/>
          </a:bodyPr>
          <a:lstStyle/>
          <a:p>
            <a:pPr algn="ctr" defTabSz="891460" latinLnBrk="0">
              <a:lnSpc>
                <a:spcPct val="90000"/>
              </a:lnSpc>
              <a:defRPr/>
            </a:pPr>
            <a:r>
              <a:rPr lang="en-US" sz="2941" kern="0" spc="-70" dirty="0">
                <a:solidFill>
                  <a:srgbClr val="FFFFFF"/>
                </a:solidFill>
                <a:latin typeface="Segoe UI Light"/>
              </a:rPr>
              <a:t>Trusted by industry-leading experiences</a:t>
            </a:r>
          </a:p>
        </p:txBody>
      </p:sp>
      <p:sp>
        <p:nvSpPr>
          <p:cNvPr id="47" name="Freeform 15"/>
          <p:cNvSpPr>
            <a:spLocks noEditPoints="1"/>
          </p:cNvSpPr>
          <p:nvPr/>
        </p:nvSpPr>
        <p:spPr bwMode="black">
          <a:xfrm>
            <a:off x="7641681" y="2463436"/>
            <a:ext cx="781110" cy="78281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ln>
        </p:spPr>
        <p:txBody>
          <a:bodyPr vert="horz" wrap="square" lIns="78729" tIns="39367" rIns="78729" bIns="39367" numCol="1" anchor="t" anchorCtr="0" compatLnSpc="1">
            <a:prstTxWarp prst="textNoShape">
              <a:avLst/>
            </a:prstTxWarp>
          </a:bodyPr>
          <a:lstStyle/>
          <a:p>
            <a:pPr defTabSz="891460" latinLnBrk="0">
              <a:defRPr/>
            </a:pPr>
            <a:endParaRPr lang="en-US" sz="1536" b="1" kern="0">
              <a:solidFill>
                <a:srgbClr val="FFB900"/>
              </a:solidFill>
              <a:latin typeface="Segoe UI"/>
            </a:endParaRPr>
          </a:p>
        </p:txBody>
      </p:sp>
      <p:sp>
        <p:nvSpPr>
          <p:cNvPr id="48" name="Freeform 48"/>
          <p:cNvSpPr>
            <a:spLocks noChangeAspect="1"/>
          </p:cNvSpPr>
          <p:nvPr/>
        </p:nvSpPr>
        <p:spPr bwMode="black">
          <a:xfrm>
            <a:off x="8595011" y="2500827"/>
            <a:ext cx="829118" cy="70803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latinLnBrk="0">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0541" y="4173266"/>
            <a:ext cx="1519514" cy="379879"/>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5649" y="3739832"/>
            <a:ext cx="1474326" cy="791339"/>
          </a:xfrm>
          <a:prstGeom prst="rect">
            <a:avLst/>
          </a:prstGeom>
        </p:spPr>
      </p:pic>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2317" y="4919548"/>
            <a:ext cx="1736830" cy="326703"/>
          </a:xfrm>
          <a:prstGeom prst="rect">
            <a:avLst/>
          </a:prstGeom>
        </p:spPr>
      </p:pic>
      <p:pic>
        <p:nvPicPr>
          <p:cNvPr id="61" name="Picture 60"/>
          <p:cNvPicPr>
            <a:picLocks noChangeAspect="1"/>
          </p:cNvPicPr>
          <p:nvPr/>
        </p:nvPicPr>
        <p:blipFill>
          <a:blip r:embed="rId9"/>
          <a:stretch>
            <a:fillRect/>
          </a:stretch>
        </p:blipFill>
        <p:spPr>
          <a:xfrm>
            <a:off x="7205356" y="4504189"/>
            <a:ext cx="1043136" cy="458662"/>
          </a:xfrm>
          <a:prstGeom prst="rect">
            <a:avLst/>
          </a:prstGeom>
        </p:spPr>
      </p:pic>
      <p:sp>
        <p:nvSpPr>
          <p:cNvPr id="50" name="Rectangle 49"/>
          <p:cNvSpPr/>
          <p:nvPr/>
        </p:nvSpPr>
        <p:spPr>
          <a:xfrm>
            <a:off x="16574826" y="4315796"/>
            <a:ext cx="337342" cy="2124975"/>
          </a:xfrm>
          <a:prstGeom prst="rect">
            <a:avLst/>
          </a:prstGeom>
          <a:noFill/>
        </p:spPr>
        <p:txBody>
          <a:bodyPr wrap="square" lIns="87470" tIns="43734" rIns="87470" bIns="43734" anchor="b">
            <a:spAutoFit/>
          </a:bodyPr>
          <a:lstStyle/>
          <a:p>
            <a:pPr algn="ctr" defTabSz="891460" latinLnBrk="0">
              <a:lnSpc>
                <a:spcPct val="90000"/>
              </a:lnSpc>
              <a:defRPr/>
            </a:pPr>
            <a:r>
              <a:rPr lang="en-US" sz="2941" b="1" kern="0" spc="-70" dirty="0">
                <a:solidFill>
                  <a:srgbClr val="505050"/>
                </a:solidFill>
                <a:latin typeface="Segoe UI Light"/>
              </a:rPr>
              <a:t>apple</a:t>
            </a:r>
          </a:p>
        </p:txBody>
      </p:sp>
      <p:pic>
        <p:nvPicPr>
          <p:cNvPr id="2" name="Picture 1"/>
          <p:cNvPicPr>
            <a:picLocks noChangeAspect="1"/>
          </p:cNvPicPr>
          <p:nvPr/>
        </p:nvPicPr>
        <p:blipFill>
          <a:blip r:embed="rId10"/>
          <a:stretch>
            <a:fillRect/>
          </a:stretch>
        </p:blipFill>
        <p:spPr>
          <a:xfrm>
            <a:off x="8504406" y="3844568"/>
            <a:ext cx="1486788" cy="401930"/>
          </a:xfrm>
          <a:prstGeom prst="rect">
            <a:avLst/>
          </a:prstGeom>
        </p:spPr>
      </p:pic>
      <p:pic>
        <p:nvPicPr>
          <p:cNvPr id="2050" name="Picture 2" descr="Infospac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4831" y="5234525"/>
            <a:ext cx="1659156" cy="4348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se1.mm.bing.net/th?&amp;id=OIP.M8c45d2d7219cc4f0501e0ed8ffb1f1aeo0&amp;w=299&amp;h=299&amp;c=0&amp;pid=1.9&amp;rs=0&amp;p=0&amp;r=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6816" y="5109630"/>
            <a:ext cx="776719" cy="7767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vectorsland.com/imgd/l45164-apple-text-logo-10330.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0370" y="3537358"/>
            <a:ext cx="1176099" cy="11760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4"/>
          <a:stretch>
            <a:fillRect/>
          </a:stretch>
        </p:blipFill>
        <p:spPr>
          <a:xfrm>
            <a:off x="2378987" y="4678297"/>
            <a:ext cx="1133732" cy="498766"/>
          </a:xfrm>
          <a:prstGeom prst="rect">
            <a:avLst/>
          </a:prstGeom>
        </p:spPr>
      </p:pic>
      <p:pic>
        <p:nvPicPr>
          <p:cNvPr id="4" name="Picture 3"/>
          <p:cNvPicPr>
            <a:picLocks noChangeAspect="1"/>
          </p:cNvPicPr>
          <p:nvPr/>
        </p:nvPicPr>
        <p:blipFill>
          <a:blip r:embed="rId15"/>
          <a:stretch>
            <a:fillRect/>
          </a:stretch>
        </p:blipFill>
        <p:spPr>
          <a:xfrm>
            <a:off x="7548420" y="5794299"/>
            <a:ext cx="2046391" cy="484002"/>
          </a:xfrm>
          <a:prstGeom prst="rect">
            <a:avLst/>
          </a:prstGeom>
        </p:spPr>
      </p:pic>
    </p:spTree>
    <p:extLst>
      <p:ext uri="{BB962C8B-B14F-4D97-AF65-F5344CB8AC3E}">
        <p14:creationId xmlns:p14="http://schemas.microsoft.com/office/powerpoint/2010/main" val="3833822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grpId="0" nodeType="withEffect" nodePh="1">
                                  <p:stCondLst>
                                    <p:cond delay="0"/>
                                  </p:stCondLst>
                                  <p:endCondLst>
                                    <p:cond evt="begin" delay="0">
                                      <p:tn val="43"/>
                                    </p:cond>
                                  </p:end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nodePh="1">
                                  <p:stCondLst>
                                    <p:cond delay="0"/>
                                  </p:stCondLst>
                                  <p:endCondLst>
                                    <p:cond evt="begin" delay="0">
                                      <p:tn val="46"/>
                                    </p:cond>
                                  </p:end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nodeType="with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10" presetClass="entr" presetSubtype="0" fill="hold" nodeType="withEffect">
                                  <p:stCondLst>
                                    <p:cond delay="0"/>
                                  </p:stCondLst>
                                  <p:childTnLst>
                                    <p:set>
                                      <p:cBhvr>
                                        <p:cTn id="74" dur="1" fill="hold">
                                          <p:stCondLst>
                                            <p:cond delay="0"/>
                                          </p:stCondLst>
                                        </p:cTn>
                                        <p:tgtEl>
                                          <p:spTgt spid="2050"/>
                                        </p:tgtEl>
                                        <p:attrNameLst>
                                          <p:attrName>style.visibility</p:attrName>
                                        </p:attrNameLst>
                                      </p:cBhvr>
                                      <p:to>
                                        <p:strVal val="visible"/>
                                      </p:to>
                                    </p:set>
                                    <p:animEffect transition="in" filter="fade">
                                      <p:cBhvr>
                                        <p:cTn id="75" dur="500"/>
                                        <p:tgtEl>
                                          <p:spTgt spid="2050"/>
                                        </p:tgtEl>
                                      </p:cBhvr>
                                    </p:animEffect>
                                  </p:childTnLst>
                                </p:cTn>
                              </p:par>
                              <p:par>
                                <p:cTn id="76" presetID="10" presetClass="entr" presetSubtype="0" fill="hold" nodeType="withEffect">
                                  <p:stCondLst>
                                    <p:cond delay="0"/>
                                  </p:stCondLst>
                                  <p:childTnLst>
                                    <p:set>
                                      <p:cBhvr>
                                        <p:cTn id="77" dur="1" fill="hold">
                                          <p:stCondLst>
                                            <p:cond delay="0"/>
                                          </p:stCondLst>
                                        </p:cTn>
                                        <p:tgtEl>
                                          <p:spTgt spid="2056"/>
                                        </p:tgtEl>
                                        <p:attrNameLst>
                                          <p:attrName>style.visibility</p:attrName>
                                        </p:attrNameLst>
                                      </p:cBhvr>
                                      <p:to>
                                        <p:strVal val="visible"/>
                                      </p:to>
                                    </p:set>
                                    <p:animEffect transition="in" filter="fade">
                                      <p:cBhvr>
                                        <p:cTn id="78" dur="500"/>
                                        <p:tgtEl>
                                          <p:spTgt spid="2056"/>
                                        </p:tgtEl>
                                      </p:cBhvr>
                                    </p:animEffect>
                                  </p:childTnLst>
                                </p:cTn>
                              </p:par>
                              <p:par>
                                <p:cTn id="79" presetID="10" presetClass="entr" presetSubtype="0" fill="hold" nodeType="withEffect">
                                  <p:stCondLst>
                                    <p:cond delay="0"/>
                                  </p:stCondLst>
                                  <p:childTnLst>
                                    <p:set>
                                      <p:cBhvr>
                                        <p:cTn id="80" dur="1" fill="hold">
                                          <p:stCondLst>
                                            <p:cond delay="0"/>
                                          </p:stCondLst>
                                        </p:cTn>
                                        <p:tgtEl>
                                          <p:spTgt spid="2058"/>
                                        </p:tgtEl>
                                        <p:attrNameLst>
                                          <p:attrName>style.visibility</p:attrName>
                                        </p:attrNameLst>
                                      </p:cBhvr>
                                      <p:to>
                                        <p:strVal val="visible"/>
                                      </p:to>
                                    </p:set>
                                    <p:animEffect transition="in" filter="fade">
                                      <p:cBhvr>
                                        <p:cTn id="81" dur="500"/>
                                        <p:tgtEl>
                                          <p:spTgt spid="2058"/>
                                        </p:tgtEl>
                                      </p:cBhvr>
                                    </p:animEffect>
                                  </p:childTnLst>
                                </p:cTn>
                              </p:par>
                              <p:par>
                                <p:cTn id="82" presetID="10" presetClass="entr" presetSubtype="0"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2" grpId="0" animBg="1"/>
      <p:bldP spid="10" grpId="0" animBg="1"/>
      <p:bldP spid="13" grpId="0"/>
      <p:bldP spid="15" grpId="0"/>
      <p:bldP spid="16" grpId="0"/>
      <p:bldP spid="17" grpId="0"/>
      <p:bldP spid="45" grpId="0" animBg="1"/>
      <p:bldP spid="46" grpId="0"/>
      <p:bldP spid="47" grpId="0" animBg="1"/>
      <p:bldP spid="48" grpId="0" animBg="1"/>
      <p:bldP spid="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792153" y="1308929"/>
            <a:ext cx="3062785" cy="5175278"/>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Title 5"/>
          <p:cNvSpPr>
            <a:spLocks noGrp="1"/>
          </p:cNvSpPr>
          <p:nvPr>
            <p:ph type="title"/>
          </p:nvPr>
        </p:nvSpPr>
        <p:spPr>
          <a:xfrm>
            <a:off x="269241" y="289957"/>
            <a:ext cx="10371521" cy="899537"/>
          </a:xfrm>
        </p:spPr>
        <p:txBody>
          <a:bodyPr/>
          <a:lstStyle/>
          <a:p>
            <a:r>
              <a:rPr lang="en-US" dirty="0"/>
              <a:t>Introducing Bing Search API v5</a:t>
            </a:r>
          </a:p>
        </p:txBody>
      </p:sp>
      <p:grpSp>
        <p:nvGrpSpPr>
          <p:cNvPr id="12" name="Group 11"/>
          <p:cNvGrpSpPr/>
          <p:nvPr/>
        </p:nvGrpSpPr>
        <p:grpSpPr>
          <a:xfrm>
            <a:off x="943751" y="1949743"/>
            <a:ext cx="2784051" cy="615481"/>
            <a:chOff x="884237" y="1647208"/>
            <a:chExt cx="2839877" cy="627823"/>
          </a:xfrm>
        </p:grpSpPr>
        <p:sp>
          <p:nvSpPr>
            <p:cNvPr id="42" name="TextBox 41"/>
            <p:cNvSpPr txBox="1"/>
            <p:nvPr/>
          </p:nvSpPr>
          <p:spPr>
            <a:xfrm>
              <a:off x="1328614" y="1647208"/>
              <a:ext cx="2395500"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Web Search</a:t>
              </a:r>
            </a:p>
          </p:txBody>
        </p:sp>
        <p:pic>
          <p:nvPicPr>
            <p:cNvPr id="61" name="Picture 60"/>
            <p:cNvPicPr>
              <a:picLocks noChangeAspect="1"/>
            </p:cNvPicPr>
            <p:nvPr/>
          </p:nvPicPr>
          <p:blipFill>
            <a:blip r:embed="rId3"/>
            <a:stretch>
              <a:fillRect/>
            </a:stretch>
          </p:blipFill>
          <p:spPr>
            <a:xfrm>
              <a:off x="884237" y="1650001"/>
              <a:ext cx="621792" cy="619564"/>
            </a:xfrm>
            <a:prstGeom prst="rect">
              <a:avLst/>
            </a:prstGeom>
          </p:spPr>
        </p:pic>
      </p:grpSp>
      <p:grpSp>
        <p:nvGrpSpPr>
          <p:cNvPr id="13" name="Group 12"/>
          <p:cNvGrpSpPr/>
          <p:nvPr/>
        </p:nvGrpSpPr>
        <p:grpSpPr>
          <a:xfrm>
            <a:off x="943750" y="2706490"/>
            <a:ext cx="2784050" cy="615481"/>
            <a:chOff x="884237" y="2430016"/>
            <a:chExt cx="2839876" cy="627823"/>
          </a:xfrm>
        </p:grpSpPr>
        <p:sp>
          <p:nvSpPr>
            <p:cNvPr id="49" name="TextBox 48"/>
            <p:cNvSpPr txBox="1"/>
            <p:nvPr/>
          </p:nvSpPr>
          <p:spPr>
            <a:xfrm>
              <a:off x="1349090" y="2430016"/>
              <a:ext cx="2375023"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Image Search</a:t>
              </a:r>
            </a:p>
          </p:txBody>
        </p:sp>
        <p:pic>
          <p:nvPicPr>
            <p:cNvPr id="44" name="Picture 43"/>
            <p:cNvPicPr>
              <a:picLocks noChangeAspect="1"/>
            </p:cNvPicPr>
            <p:nvPr/>
          </p:nvPicPr>
          <p:blipFill>
            <a:blip r:embed="rId4"/>
            <a:stretch>
              <a:fillRect/>
            </a:stretch>
          </p:blipFill>
          <p:spPr>
            <a:xfrm>
              <a:off x="884237" y="2436047"/>
              <a:ext cx="624028" cy="621792"/>
            </a:xfrm>
            <a:prstGeom prst="rect">
              <a:avLst/>
            </a:prstGeom>
          </p:spPr>
        </p:pic>
      </p:grpSp>
      <p:grpSp>
        <p:nvGrpSpPr>
          <p:cNvPr id="14" name="Group 13"/>
          <p:cNvGrpSpPr/>
          <p:nvPr/>
        </p:nvGrpSpPr>
        <p:grpSpPr>
          <a:xfrm>
            <a:off x="941558" y="3463236"/>
            <a:ext cx="2786242" cy="615481"/>
            <a:chOff x="882001" y="3166269"/>
            <a:chExt cx="2842112" cy="627823"/>
          </a:xfrm>
        </p:grpSpPr>
        <p:sp>
          <p:nvSpPr>
            <p:cNvPr id="51" name="TextBox 50"/>
            <p:cNvSpPr txBox="1"/>
            <p:nvPr/>
          </p:nvSpPr>
          <p:spPr>
            <a:xfrm>
              <a:off x="1349091" y="3166269"/>
              <a:ext cx="2375022"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Video Search</a:t>
              </a:r>
            </a:p>
          </p:txBody>
        </p:sp>
        <p:pic>
          <p:nvPicPr>
            <p:cNvPr id="47" name="Picture 46"/>
            <p:cNvPicPr>
              <a:picLocks noChangeAspect="1"/>
            </p:cNvPicPr>
            <p:nvPr/>
          </p:nvPicPr>
          <p:blipFill>
            <a:blip r:embed="rId5"/>
            <a:stretch>
              <a:fillRect/>
            </a:stretch>
          </p:blipFill>
          <p:spPr>
            <a:xfrm>
              <a:off x="882001" y="3169284"/>
              <a:ext cx="624028" cy="621792"/>
            </a:xfrm>
            <a:prstGeom prst="rect">
              <a:avLst/>
            </a:prstGeom>
          </p:spPr>
        </p:pic>
      </p:grpSp>
      <p:grpSp>
        <p:nvGrpSpPr>
          <p:cNvPr id="15" name="Group 14"/>
          <p:cNvGrpSpPr/>
          <p:nvPr/>
        </p:nvGrpSpPr>
        <p:grpSpPr>
          <a:xfrm>
            <a:off x="941558" y="4219983"/>
            <a:ext cx="2776206" cy="615481"/>
            <a:chOff x="882000" y="3937051"/>
            <a:chExt cx="2831875" cy="627823"/>
          </a:xfrm>
        </p:grpSpPr>
        <p:sp>
          <p:nvSpPr>
            <p:cNvPr id="53" name="TextBox 52"/>
            <p:cNvSpPr txBox="1"/>
            <p:nvPr/>
          </p:nvSpPr>
          <p:spPr>
            <a:xfrm>
              <a:off x="1338852" y="3937051"/>
              <a:ext cx="2375023"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News Search</a:t>
              </a:r>
            </a:p>
          </p:txBody>
        </p:sp>
        <p:pic>
          <p:nvPicPr>
            <p:cNvPr id="45" name="Picture 44"/>
            <p:cNvPicPr>
              <a:picLocks noChangeAspect="1"/>
            </p:cNvPicPr>
            <p:nvPr/>
          </p:nvPicPr>
          <p:blipFill>
            <a:blip r:embed="rId6"/>
            <a:stretch>
              <a:fillRect/>
            </a:stretch>
          </p:blipFill>
          <p:spPr>
            <a:xfrm>
              <a:off x="882000" y="3943082"/>
              <a:ext cx="624029" cy="621792"/>
            </a:xfrm>
            <a:prstGeom prst="rect">
              <a:avLst/>
            </a:prstGeom>
          </p:spPr>
        </p:pic>
      </p:grpSp>
      <p:grpSp>
        <p:nvGrpSpPr>
          <p:cNvPr id="16" name="Group 15"/>
          <p:cNvGrpSpPr/>
          <p:nvPr/>
        </p:nvGrpSpPr>
        <p:grpSpPr>
          <a:xfrm>
            <a:off x="941558" y="4976729"/>
            <a:ext cx="2797490" cy="615937"/>
            <a:chOff x="882000" y="4742525"/>
            <a:chExt cx="2853585" cy="628288"/>
          </a:xfrm>
        </p:grpSpPr>
        <p:sp>
          <p:nvSpPr>
            <p:cNvPr id="55" name="TextBox 54"/>
            <p:cNvSpPr txBox="1"/>
            <p:nvPr/>
          </p:nvSpPr>
          <p:spPr>
            <a:xfrm>
              <a:off x="1360562" y="4742525"/>
              <a:ext cx="2375023"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Autosuggest</a:t>
              </a:r>
            </a:p>
          </p:txBody>
        </p:sp>
        <p:pic>
          <p:nvPicPr>
            <p:cNvPr id="46" name="Picture 45"/>
            <p:cNvPicPr>
              <a:picLocks noChangeAspect="1"/>
            </p:cNvPicPr>
            <p:nvPr/>
          </p:nvPicPr>
          <p:blipFill>
            <a:blip r:embed="rId7"/>
            <a:stretch>
              <a:fillRect/>
            </a:stretch>
          </p:blipFill>
          <p:spPr>
            <a:xfrm>
              <a:off x="882000" y="4742525"/>
              <a:ext cx="624029" cy="628288"/>
            </a:xfrm>
            <a:prstGeom prst="rect">
              <a:avLst/>
            </a:prstGeom>
          </p:spPr>
        </p:pic>
      </p:grpSp>
      <p:grpSp>
        <p:nvGrpSpPr>
          <p:cNvPr id="17" name="Group 16"/>
          <p:cNvGrpSpPr/>
          <p:nvPr/>
        </p:nvGrpSpPr>
        <p:grpSpPr>
          <a:xfrm>
            <a:off x="941558" y="5733930"/>
            <a:ext cx="2786243" cy="615481"/>
            <a:chOff x="882000" y="5507276"/>
            <a:chExt cx="2842113" cy="627823"/>
          </a:xfrm>
        </p:grpSpPr>
        <p:sp>
          <p:nvSpPr>
            <p:cNvPr id="57" name="TextBox 56"/>
            <p:cNvSpPr txBox="1"/>
            <p:nvPr/>
          </p:nvSpPr>
          <p:spPr>
            <a:xfrm>
              <a:off x="1349090" y="5507276"/>
              <a:ext cx="2375023" cy="627823"/>
            </a:xfrm>
            <a:prstGeom prst="rect">
              <a:avLst/>
            </a:prstGeom>
            <a:solidFill>
              <a:srgbClr val="139882"/>
            </a:solidFill>
            <a:ln>
              <a:noFill/>
            </a:ln>
          </p:spPr>
          <p:txBody>
            <a:bodyPr wrap="square" lIns="179259" tIns="143407" rIns="179259" bIns="143407" rtlCol="0" anchor="ctr">
              <a:spAutoFit/>
            </a:bodyPr>
            <a:lstStyle/>
            <a:p>
              <a:pPr defTabSz="914367" latinLnBrk="0">
                <a:lnSpc>
                  <a:spcPct val="90000"/>
                </a:lnSpc>
                <a:spcAft>
                  <a:spcPts val="588"/>
                </a:spcAft>
                <a:defRPr/>
              </a:pPr>
              <a:r>
                <a:rPr lang="en-US" sz="2353" dirty="0">
                  <a:gradFill>
                    <a:gsLst>
                      <a:gs pos="2917">
                        <a:srgbClr val="FFFFFF"/>
                      </a:gs>
                      <a:gs pos="30000">
                        <a:srgbClr val="FFFFFF"/>
                      </a:gs>
                    </a:gsLst>
                    <a:lin ang="5400000" scaled="0"/>
                  </a:gradFill>
                  <a:latin typeface="Segoe UI Light"/>
                </a:rPr>
                <a:t>Spell Check</a:t>
              </a:r>
            </a:p>
          </p:txBody>
        </p:sp>
        <p:pic>
          <p:nvPicPr>
            <p:cNvPr id="48" name="Picture 47"/>
            <p:cNvPicPr>
              <a:picLocks noChangeAspect="1"/>
            </p:cNvPicPr>
            <p:nvPr/>
          </p:nvPicPr>
          <p:blipFill>
            <a:blip r:embed="rId8"/>
            <a:stretch>
              <a:fillRect/>
            </a:stretch>
          </p:blipFill>
          <p:spPr>
            <a:xfrm>
              <a:off x="882000" y="5507276"/>
              <a:ext cx="624028" cy="627823"/>
            </a:xfrm>
            <a:prstGeom prst="rect">
              <a:avLst/>
            </a:prstGeom>
          </p:spPr>
        </p:pic>
      </p:grpSp>
      <p:sp>
        <p:nvSpPr>
          <p:cNvPr id="65" name="Rectangle 64"/>
          <p:cNvSpPr/>
          <p:nvPr/>
        </p:nvSpPr>
        <p:spPr>
          <a:xfrm>
            <a:off x="941558" y="1412045"/>
            <a:ext cx="2786243" cy="399586"/>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lIns="119332" tIns="59666" rIns="119332" bIns="59666" rtlCol="0" anchor="ctr"/>
          <a:lstStyle/>
          <a:p>
            <a:pPr algn="ctr" defTabSz="896386" latinLnBrk="0">
              <a:defRPr/>
            </a:pPr>
            <a:r>
              <a:rPr lang="en-US" sz="2745" kern="0" dirty="0">
                <a:gradFill>
                  <a:gsLst>
                    <a:gs pos="43363">
                      <a:srgbClr val="505050"/>
                    </a:gs>
                    <a:gs pos="71000">
                      <a:srgbClr val="505050"/>
                    </a:gs>
                  </a:gsLst>
                  <a:lin ang="5400000" scaled="0"/>
                </a:gradFill>
                <a:latin typeface="Segoe UI Light"/>
              </a:rPr>
              <a:t>Search API v5</a:t>
            </a:r>
          </a:p>
        </p:txBody>
      </p:sp>
      <p:sp>
        <p:nvSpPr>
          <p:cNvPr id="67" name="Rectangle 66"/>
          <p:cNvSpPr/>
          <p:nvPr/>
        </p:nvSpPr>
        <p:spPr>
          <a:xfrm>
            <a:off x="4004342" y="1308929"/>
            <a:ext cx="6947292" cy="5175278"/>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latinLnBrk="0">
              <a:defRPr/>
            </a:pPr>
            <a:endParaRPr lang="en-US" sz="1078"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4193637" y="4060211"/>
            <a:ext cx="6554012" cy="92972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latinLnBrk="0">
              <a:spcBef>
                <a:spcPct val="0"/>
              </a:spcBef>
              <a:spcAft>
                <a:spcPct val="0"/>
              </a:spcAft>
              <a:defRPr/>
            </a:pPr>
            <a:endParaRPr lang="en-US" sz="2353" kern="0" dirty="0">
              <a:solidFill>
                <a:srgbClr val="FFFFFF"/>
              </a:solidFill>
              <a:latin typeface="Segoe UI Light"/>
            </a:endParaRPr>
          </a:p>
        </p:txBody>
      </p:sp>
      <p:sp>
        <p:nvSpPr>
          <p:cNvPr id="70" name="Rectangle 69"/>
          <p:cNvSpPr/>
          <p:nvPr/>
        </p:nvSpPr>
        <p:spPr bwMode="auto">
          <a:xfrm>
            <a:off x="4525977" y="4227297"/>
            <a:ext cx="1658794" cy="576485"/>
          </a:xfrm>
          <a:prstGeom prst="rect">
            <a:avLst/>
          </a:prstGeom>
          <a:solidFill>
            <a:schemeClr val="tx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lnSpc>
                <a:spcPct val="90000"/>
              </a:lnSpc>
              <a:spcBef>
                <a:spcPct val="0"/>
              </a:spcBef>
              <a:spcAft>
                <a:spcPct val="0"/>
              </a:spcAft>
              <a:defRPr/>
            </a:pPr>
            <a:r>
              <a:rPr lang="en-US" sz="2353" b="1" kern="0" dirty="0">
                <a:solidFill>
                  <a:srgbClr val="00BCF2"/>
                </a:solidFill>
                <a:latin typeface="Segoe UI"/>
                <a:ea typeface="Segoe UI" pitchFamily="34" charset="0"/>
                <a:cs typeface="Segoe UI" pitchFamily="34" charset="0"/>
              </a:rPr>
              <a:t>REST</a:t>
            </a:r>
          </a:p>
        </p:txBody>
      </p:sp>
      <p:pic>
        <p:nvPicPr>
          <p:cNvPr id="71" name="Picture 6" descr="http://www.dev.bowdenweb.com/js/json/json-ld/json-ld.org/images/json-ld-butt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7650" y="4227297"/>
            <a:ext cx="1565540" cy="57648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10"/>
          <a:stretch>
            <a:fillRect/>
          </a:stretch>
        </p:blipFill>
        <p:spPr>
          <a:xfrm>
            <a:off x="6484993" y="4241355"/>
            <a:ext cx="2012437" cy="562427"/>
          </a:xfrm>
          <a:prstGeom prst="rect">
            <a:avLst/>
          </a:prstGeom>
        </p:spPr>
      </p:pic>
      <p:sp>
        <p:nvSpPr>
          <p:cNvPr id="75" name="Rectangle 74"/>
          <p:cNvSpPr/>
          <p:nvPr/>
        </p:nvSpPr>
        <p:spPr bwMode="auto">
          <a:xfrm>
            <a:off x="4208266" y="2084363"/>
            <a:ext cx="6554012" cy="75482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2353" kern="0" dirty="0">
                <a:solidFill>
                  <a:srgbClr val="FFFFFF"/>
                </a:solidFill>
                <a:latin typeface="Segoe UI Light"/>
              </a:rPr>
              <a:t>Enhanced Search and Filtering Capabilities</a:t>
            </a:r>
            <a:endParaRPr lang="en-US" sz="1568" kern="0" dirty="0">
              <a:solidFill>
                <a:srgbClr val="FFFFFF"/>
              </a:solidFill>
              <a:latin typeface="Segoe UI Light"/>
            </a:endParaRPr>
          </a:p>
        </p:txBody>
      </p:sp>
      <p:sp>
        <p:nvSpPr>
          <p:cNvPr id="35" name="Rectangle 34"/>
          <p:cNvSpPr/>
          <p:nvPr/>
        </p:nvSpPr>
        <p:spPr bwMode="auto">
          <a:xfrm>
            <a:off x="4193635" y="5194111"/>
            <a:ext cx="6554013" cy="75482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2353" kern="0" dirty="0">
                <a:solidFill>
                  <a:srgbClr val="FFFFFF"/>
                </a:solidFill>
                <a:latin typeface="Segoe UI Light"/>
              </a:rPr>
              <a:t>Ongoing Improvements and Support</a:t>
            </a:r>
            <a:endParaRPr lang="en-US" sz="1568" kern="0" dirty="0">
              <a:solidFill>
                <a:srgbClr val="FFFFFF"/>
              </a:solidFill>
              <a:latin typeface="Segoe UI Light"/>
            </a:endParaRPr>
          </a:p>
        </p:txBody>
      </p:sp>
      <p:grpSp>
        <p:nvGrpSpPr>
          <p:cNvPr id="3" name="Group 2"/>
          <p:cNvGrpSpPr/>
          <p:nvPr/>
        </p:nvGrpSpPr>
        <p:grpSpPr>
          <a:xfrm>
            <a:off x="4208265" y="3043359"/>
            <a:ext cx="6560479" cy="809731"/>
            <a:chOff x="4292649" y="3103888"/>
            <a:chExt cx="6692030" cy="825968"/>
          </a:xfrm>
        </p:grpSpPr>
        <p:sp>
          <p:nvSpPr>
            <p:cNvPr id="73" name="Rectangle 72"/>
            <p:cNvSpPr/>
            <p:nvPr/>
          </p:nvSpPr>
          <p:spPr bwMode="auto">
            <a:xfrm>
              <a:off x="4292649" y="3103888"/>
              <a:ext cx="2016139" cy="80685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2353" kern="0" dirty="0">
                  <a:solidFill>
                    <a:srgbClr val="FFFFFF"/>
                  </a:solidFill>
                  <a:latin typeface="Segoe UI Light"/>
                </a:rPr>
                <a:t>Web- </a:t>
              </a:r>
            </a:p>
            <a:p>
              <a:pPr algn="ctr" defTabSz="914102" fontAlgn="base" latinLnBrk="0">
                <a:spcBef>
                  <a:spcPct val="0"/>
                </a:spcBef>
                <a:spcAft>
                  <a:spcPct val="0"/>
                </a:spcAft>
                <a:defRPr/>
              </a:pPr>
              <a:r>
                <a:rPr lang="en-US" sz="2353" kern="0" dirty="0">
                  <a:solidFill>
                    <a:srgbClr val="FFFFFF"/>
                  </a:solidFill>
                  <a:latin typeface="Segoe UI Light"/>
                </a:rPr>
                <a:t>Scale</a:t>
              </a:r>
            </a:p>
          </p:txBody>
        </p:sp>
        <p:sp>
          <p:nvSpPr>
            <p:cNvPr id="74" name="Rectangle 73"/>
            <p:cNvSpPr/>
            <p:nvPr/>
          </p:nvSpPr>
          <p:spPr bwMode="auto">
            <a:xfrm>
              <a:off x="8809037" y="3105949"/>
              <a:ext cx="2175642" cy="80479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2353" kern="0" dirty="0">
                  <a:solidFill>
                    <a:srgbClr val="FFFFFF"/>
                  </a:solidFill>
                  <a:latin typeface="Segoe UI Light"/>
                </a:rPr>
                <a:t>High Performance</a:t>
              </a:r>
            </a:p>
          </p:txBody>
        </p:sp>
        <p:sp>
          <p:nvSpPr>
            <p:cNvPr id="33" name="Rectangle 32"/>
            <p:cNvSpPr/>
            <p:nvPr/>
          </p:nvSpPr>
          <p:spPr bwMode="auto">
            <a:xfrm>
              <a:off x="6550843" y="3123003"/>
              <a:ext cx="2016139" cy="80685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2353" kern="0" dirty="0">
                  <a:solidFill>
                    <a:srgbClr val="FFFFFF"/>
                  </a:solidFill>
                  <a:latin typeface="Segoe UI Light"/>
                </a:rPr>
                <a:t>Secure (HTTPs)</a:t>
              </a:r>
            </a:p>
          </p:txBody>
        </p:sp>
      </p:grpSp>
    </p:spTree>
    <p:extLst>
      <p:ext uri="{BB962C8B-B14F-4D97-AF65-F5344CB8AC3E}">
        <p14:creationId xmlns:p14="http://schemas.microsoft.com/office/powerpoint/2010/main" val="2912761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5" grpId="0" animBg="1"/>
      <p:bldP spid="67" grpId="0" animBg="1"/>
      <p:bldP spid="69" grpId="0" animBg="1"/>
      <p:bldP spid="70" grpId="0" animBg="1"/>
      <p:bldP spid="75"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4655" y="2246588"/>
            <a:ext cx="2588119" cy="1554937"/>
          </a:xfrm>
          <a:prstGeom prst="rect">
            <a:avLst/>
          </a:prstGeom>
          <a:ln w="28575">
            <a:noFill/>
          </a:ln>
        </p:spPr>
      </p:pic>
      <p:grpSp>
        <p:nvGrpSpPr>
          <p:cNvPr id="33" name="Group 32"/>
          <p:cNvGrpSpPr/>
          <p:nvPr/>
        </p:nvGrpSpPr>
        <p:grpSpPr>
          <a:xfrm>
            <a:off x="1627201" y="3801525"/>
            <a:ext cx="2585573" cy="643063"/>
            <a:chOff x="2381459" y="5494781"/>
            <a:chExt cx="4063333" cy="1101456"/>
          </a:xfrm>
        </p:grpSpPr>
        <p:pic>
          <p:nvPicPr>
            <p:cNvPr id="28" name="Picture 27"/>
            <p:cNvPicPr>
              <a:picLocks noChangeAspect="1"/>
            </p:cNvPicPr>
            <p:nvPr/>
          </p:nvPicPr>
          <p:blipFill>
            <a:blip r:embed="rId4"/>
            <a:stretch>
              <a:fillRect/>
            </a:stretch>
          </p:blipFill>
          <p:spPr>
            <a:xfrm>
              <a:off x="2381460" y="5494781"/>
              <a:ext cx="3608178" cy="388573"/>
            </a:xfrm>
            <a:prstGeom prst="rect">
              <a:avLst/>
            </a:prstGeom>
          </p:spPr>
        </p:pic>
        <p:pic>
          <p:nvPicPr>
            <p:cNvPr id="16" name="Picture 15"/>
            <p:cNvPicPr>
              <a:picLocks noChangeAspect="1"/>
            </p:cNvPicPr>
            <p:nvPr/>
          </p:nvPicPr>
          <p:blipFill>
            <a:blip r:embed="rId5"/>
            <a:stretch>
              <a:fillRect/>
            </a:stretch>
          </p:blipFill>
          <p:spPr>
            <a:xfrm>
              <a:off x="2381459" y="5858727"/>
              <a:ext cx="4063333" cy="737510"/>
            </a:xfrm>
            <a:prstGeom prst="rect">
              <a:avLst/>
            </a:prstGeom>
          </p:spPr>
        </p:pic>
        <p:sp>
          <p:nvSpPr>
            <p:cNvPr id="29" name="Rectangle 28"/>
            <p:cNvSpPr/>
            <p:nvPr/>
          </p:nvSpPr>
          <p:spPr bwMode="auto">
            <a:xfrm>
              <a:off x="5795095" y="5495660"/>
              <a:ext cx="649697" cy="3630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0" name="Picture 29"/>
          <p:cNvPicPr>
            <a:picLocks noChangeAspect="1"/>
          </p:cNvPicPr>
          <p:nvPr/>
        </p:nvPicPr>
        <p:blipFill>
          <a:blip r:embed="rId6"/>
          <a:stretch>
            <a:fillRect/>
          </a:stretch>
        </p:blipFill>
        <p:spPr>
          <a:xfrm>
            <a:off x="1630126" y="5143595"/>
            <a:ext cx="2582649" cy="778409"/>
          </a:xfrm>
          <a:prstGeom prst="rect">
            <a:avLst/>
          </a:prstGeom>
          <a:ln w="28575">
            <a:noFill/>
          </a:ln>
        </p:spPr>
      </p:pic>
      <p:pic>
        <p:nvPicPr>
          <p:cNvPr id="31" name="Picture 30"/>
          <p:cNvPicPr>
            <a:picLocks noChangeAspect="1"/>
          </p:cNvPicPr>
          <p:nvPr/>
        </p:nvPicPr>
        <p:blipFill>
          <a:blip r:embed="rId7"/>
          <a:stretch>
            <a:fillRect/>
          </a:stretch>
        </p:blipFill>
        <p:spPr>
          <a:xfrm>
            <a:off x="1629259" y="4444255"/>
            <a:ext cx="2583517" cy="709597"/>
          </a:xfrm>
          <a:prstGeom prst="rect">
            <a:avLst/>
          </a:prstGeom>
          <a:ln w="19050">
            <a:noFill/>
          </a:ln>
        </p:spPr>
      </p:pic>
      <p:pic>
        <p:nvPicPr>
          <p:cNvPr id="32" name="Picture 31"/>
          <p:cNvPicPr>
            <a:picLocks noChangeAspect="1"/>
          </p:cNvPicPr>
          <p:nvPr/>
        </p:nvPicPr>
        <p:blipFill>
          <a:blip r:embed="rId8"/>
          <a:stretch>
            <a:fillRect/>
          </a:stretch>
        </p:blipFill>
        <p:spPr>
          <a:xfrm>
            <a:off x="1629258" y="5919236"/>
            <a:ext cx="2583516" cy="675915"/>
          </a:xfrm>
          <a:prstGeom prst="rect">
            <a:avLst/>
          </a:prstGeom>
          <a:ln>
            <a:noFill/>
          </a:ln>
        </p:spPr>
      </p:pic>
      <p:sp>
        <p:nvSpPr>
          <p:cNvPr id="27" name="Title 5"/>
          <p:cNvSpPr txBox="1">
            <a:spLocks/>
          </p:cNvSpPr>
          <p:nvPr/>
        </p:nvSpPr>
        <p:spPr>
          <a:xfrm>
            <a:off x="269241" y="289957"/>
            <a:ext cx="651140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gradFill>
                  <a:gsLst>
                    <a:gs pos="1250">
                      <a:srgbClr val="FFFFFF"/>
                    </a:gs>
                    <a:gs pos="100000">
                      <a:srgbClr val="FFFFFF"/>
                    </a:gs>
                  </a:gsLst>
                  <a:lin ang="5400000" scaled="0"/>
                </a:gradFill>
                <a:latin typeface="Segoe UI Light"/>
              </a:rPr>
              <a:t>Web Search API</a:t>
            </a:r>
          </a:p>
        </p:txBody>
      </p:sp>
      <p:sp>
        <p:nvSpPr>
          <p:cNvPr id="4" name="Title 5"/>
          <p:cNvSpPr txBox="1">
            <a:spLocks/>
          </p:cNvSpPr>
          <p:nvPr/>
        </p:nvSpPr>
        <p:spPr>
          <a:xfrm>
            <a:off x="269241" y="289957"/>
            <a:ext cx="651140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gradFill>
                  <a:gsLst>
                    <a:gs pos="1250">
                      <a:srgbClr val="FFFFFF"/>
                    </a:gs>
                    <a:gs pos="100000">
                      <a:srgbClr val="FFFFFF"/>
                    </a:gs>
                  </a:gsLst>
                  <a:lin ang="5400000" scaled="0"/>
                </a:gradFill>
                <a:latin typeface="Segoe UI Light"/>
              </a:rPr>
              <a:t>Web Search API</a:t>
            </a:r>
          </a:p>
        </p:txBody>
      </p:sp>
      <p:sp>
        <p:nvSpPr>
          <p:cNvPr id="34" name="Rectangle 33"/>
          <p:cNvSpPr/>
          <p:nvPr/>
        </p:nvSpPr>
        <p:spPr>
          <a:xfrm>
            <a:off x="602166" y="6600240"/>
            <a:ext cx="3510996" cy="271554"/>
          </a:xfrm>
          <a:prstGeom prst="rect">
            <a:avLst/>
          </a:prstGeom>
        </p:spPr>
        <p:txBody>
          <a:bodyPr wrap="square">
            <a:spAutoFit/>
          </a:bodyPr>
          <a:lstStyle/>
          <a:p>
            <a:pPr algn="r" defTabSz="896182" latinLnBrk="0">
              <a:defRPr/>
            </a:pPr>
            <a:r>
              <a:rPr lang="en-US" sz="1176" kern="0" dirty="0">
                <a:solidFill>
                  <a:srgbClr val="FFFFFF"/>
                </a:solidFill>
                <a:latin typeface="Segoe UI Light"/>
              </a:rPr>
              <a:t>*screenshots show actual search </a:t>
            </a:r>
            <a:r>
              <a:rPr lang="en-US" sz="1176" kern="0">
                <a:solidFill>
                  <a:srgbClr val="FFFFFF"/>
                </a:solidFill>
                <a:latin typeface="Segoe UI Light"/>
              </a:rPr>
              <a:t>results on </a:t>
            </a:r>
            <a:r>
              <a:rPr lang="en-US" sz="1176" kern="0" dirty="0">
                <a:solidFill>
                  <a:srgbClr val="FFFFFF"/>
                </a:solidFill>
                <a:latin typeface="Segoe UI Light"/>
              </a:rPr>
              <a:t>bing.com</a:t>
            </a:r>
          </a:p>
        </p:txBody>
      </p:sp>
      <p:sp>
        <p:nvSpPr>
          <p:cNvPr id="36" name="TextBox 35"/>
          <p:cNvSpPr txBox="1"/>
          <p:nvPr/>
        </p:nvSpPr>
        <p:spPr>
          <a:xfrm>
            <a:off x="493345" y="1573568"/>
            <a:ext cx="6994938" cy="561211"/>
          </a:xfrm>
          <a:prstGeom prst="rect">
            <a:avLst/>
          </a:prstGeom>
          <a:solidFill>
            <a:srgbClr val="009580"/>
          </a:solidFill>
        </p:spPr>
        <p:txBody>
          <a:bodyPr wrap="square" lIns="179285" tIns="143428" rIns="179285" bIns="143428" rtlCol="0">
            <a:spAutoFit/>
          </a:bodyPr>
          <a:lstStyle/>
          <a:p>
            <a:pPr defTabSz="914367" latinLnBrk="0">
              <a:lnSpc>
                <a:spcPct val="90000"/>
              </a:lnSpc>
              <a:spcAft>
                <a:spcPts val="588"/>
              </a:spcAft>
              <a:defRPr/>
            </a:pPr>
            <a:r>
              <a:rPr lang="en-US" sz="1961" u="sng" dirty="0">
                <a:solidFill>
                  <a:srgbClr val="FFFFFF"/>
                </a:solidFill>
                <a:latin typeface="Consolas" panose="020B0609020204030204" pitchFamily="49" charset="0"/>
              </a:rPr>
              <a:t>https</a:t>
            </a:r>
            <a:r>
              <a:rPr lang="en-US" sz="1961" u="sng">
                <a:solidFill>
                  <a:srgbClr val="FFFFFF"/>
                </a:solidFill>
                <a:latin typeface="Consolas" panose="020B0609020204030204" pitchFamily="49" charset="0"/>
              </a:rPr>
              <a:t>://bingapis.azure-api.net/v5/search?q=nasa</a:t>
            </a:r>
            <a:endParaRPr lang="en-US" sz="1961" dirty="0">
              <a:solidFill>
                <a:srgbClr val="FFFFFF"/>
              </a:solidFill>
              <a:latin typeface="Consolas" panose="020B0609020204030204" pitchFamily="49" charset="0"/>
            </a:endParaRPr>
          </a:p>
        </p:txBody>
      </p:sp>
      <p:sp>
        <p:nvSpPr>
          <p:cNvPr id="37" name="TextBox 36"/>
          <p:cNvSpPr txBox="1"/>
          <p:nvPr/>
        </p:nvSpPr>
        <p:spPr>
          <a:xfrm>
            <a:off x="269242" y="931572"/>
            <a:ext cx="10682394" cy="669832"/>
          </a:xfrm>
          <a:prstGeom prst="rect">
            <a:avLst/>
          </a:prstGeom>
          <a:noFill/>
        </p:spPr>
        <p:txBody>
          <a:bodyPr wrap="square" lIns="179285" tIns="143428" rIns="179285" bIns="143428" rtlCol="0">
            <a:spAutoFit/>
          </a:bodyPr>
          <a:lstStyle/>
          <a:p>
            <a:pPr defTabSz="914367" latinLnBrk="0">
              <a:lnSpc>
                <a:spcPct val="90000"/>
              </a:lnSpc>
              <a:spcAft>
                <a:spcPts val="588"/>
              </a:spcAft>
              <a:defRPr/>
            </a:pPr>
            <a:r>
              <a:rPr lang="en-US" sz="2745" dirty="0">
                <a:gradFill>
                  <a:gsLst>
                    <a:gs pos="2917">
                      <a:srgbClr val="FFFFFF"/>
                    </a:gs>
                    <a:gs pos="30000">
                      <a:srgbClr val="FFFFFF"/>
                    </a:gs>
                  </a:gsLst>
                  <a:lin ang="5400000" scaled="0"/>
                </a:gradFill>
                <a:latin typeface="Segoe UI Light"/>
              </a:rPr>
              <a:t>Get relevant web and answer results and metadata with one API call</a:t>
            </a:r>
          </a:p>
        </p:txBody>
      </p:sp>
      <p:sp>
        <p:nvSpPr>
          <p:cNvPr id="38" name="TextBox 37"/>
          <p:cNvSpPr txBox="1"/>
          <p:nvPr/>
        </p:nvSpPr>
        <p:spPr>
          <a:xfrm>
            <a:off x="4629018" y="3267081"/>
            <a:ext cx="2859265" cy="2733641"/>
          </a:xfrm>
          <a:prstGeom prst="rect">
            <a:avLst/>
          </a:prstGeom>
          <a:solidFill>
            <a:srgbClr val="009580"/>
          </a:solidFill>
        </p:spPr>
        <p:txBody>
          <a:bodyPr wrap="square" lIns="179285" tIns="143428" rIns="179285" bIns="143428" rtlCol="0">
            <a:spAutoFit/>
          </a:bodyPr>
          <a:lstStyle/>
          <a:p>
            <a:pPr defTabSz="914367" latinLnBrk="0">
              <a:lnSpc>
                <a:spcPct val="90000"/>
              </a:lnSpc>
              <a:spcAft>
                <a:spcPts val="588"/>
              </a:spcAft>
              <a:defRPr/>
            </a:pPr>
            <a:r>
              <a:rPr lang="en-US" sz="1274" dirty="0">
                <a:solidFill>
                  <a:srgbClr val="FFFFFF"/>
                </a:solidFill>
                <a:latin typeface="Consolas" panose="020B0609020204030204" pitchFamily="49" charset="0"/>
              </a:rPr>
              <a:t>{</a:t>
            </a:r>
          </a:p>
          <a:p>
            <a:pPr defTabSz="914367" latinLnBrk="0">
              <a:lnSpc>
                <a:spcPct val="90000"/>
              </a:lnSpc>
              <a:spcAft>
                <a:spcPts val="588"/>
              </a:spcAft>
              <a:defRPr/>
            </a:pPr>
            <a:r>
              <a:rPr lang="en-US" sz="1274" dirty="0">
                <a:solidFill>
                  <a:srgbClr val="FFFFFF"/>
                </a:solidFill>
                <a:latin typeface="Consolas" panose="020B0609020204030204" pitchFamily="49" charset="0"/>
              </a:rPr>
              <a:t>  “_type”: “</a:t>
            </a:r>
            <a:r>
              <a:rPr lang="en-US" sz="1274" dirty="0" err="1">
                <a:solidFill>
                  <a:srgbClr val="FFFFFF"/>
                </a:solidFill>
                <a:latin typeface="Consolas" panose="020B0609020204030204" pitchFamily="49" charset="0"/>
              </a:rPr>
              <a:t>SearchResponse</a:t>
            </a:r>
            <a:r>
              <a:rPr lang="en-US" sz="1274" dirty="0">
                <a:solidFill>
                  <a:srgbClr val="FFFFFF"/>
                </a:solidFill>
                <a:latin typeface="Consolas" panose="020B0609020204030204" pitchFamily="49" charset="0"/>
              </a:rPr>
              <a:t>”, </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r>
              <a:rPr lang="en-US" sz="1274" dirty="0" err="1">
                <a:solidFill>
                  <a:srgbClr val="FFFFFF"/>
                </a:solidFill>
                <a:latin typeface="Consolas" panose="020B0609020204030204" pitchFamily="49" charset="0"/>
              </a:rPr>
              <a:t>queryContent</a:t>
            </a:r>
            <a:r>
              <a:rPr lang="en-US" sz="1274" dirty="0">
                <a:solidFill>
                  <a:srgbClr val="FFFFFF"/>
                </a:solidFill>
                <a:latin typeface="Consolas" panose="020B0609020204030204" pitchFamily="49" charset="0"/>
              </a:rPr>
              <a:t>”: {…},</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r>
              <a:rPr lang="en-US" sz="1274" dirty="0" err="1">
                <a:solidFill>
                  <a:srgbClr val="FFFFFF"/>
                </a:solidFill>
                <a:latin typeface="Consolas" panose="020B0609020204030204" pitchFamily="49" charset="0"/>
              </a:rPr>
              <a:t>webPages</a:t>
            </a:r>
            <a:r>
              <a:rPr lang="en-US" sz="1274" dirty="0">
                <a:solidFill>
                  <a:srgbClr val="FFFFFF"/>
                </a:solidFill>
                <a:latin typeface="Consolas" panose="020B0609020204030204" pitchFamily="49" charset="0"/>
              </a:rPr>
              <a:t>”: {…},</a:t>
            </a:r>
          </a:p>
          <a:p>
            <a:pPr defTabSz="914367" latinLnBrk="0">
              <a:lnSpc>
                <a:spcPct val="90000"/>
              </a:lnSpc>
              <a:spcAft>
                <a:spcPts val="588"/>
              </a:spcAft>
              <a:defRPr/>
            </a:pPr>
            <a:r>
              <a:rPr lang="en-US" sz="1274" dirty="0">
                <a:solidFill>
                  <a:srgbClr val="FFFFFF"/>
                </a:solidFill>
                <a:latin typeface="Consolas" panose="020B0609020204030204" pitchFamily="49" charset="0"/>
              </a:rPr>
              <a:t>  “news”: {…}, </a:t>
            </a:r>
          </a:p>
          <a:p>
            <a:pPr defTabSz="914367" latinLnBrk="0">
              <a:lnSpc>
                <a:spcPct val="90000"/>
              </a:lnSpc>
              <a:spcAft>
                <a:spcPts val="588"/>
              </a:spcAft>
              <a:defRPr/>
            </a:pPr>
            <a:r>
              <a:rPr lang="en-US" sz="1274" dirty="0">
                <a:solidFill>
                  <a:srgbClr val="FFFFFF"/>
                </a:solidFill>
                <a:latin typeface="Consolas" panose="020B0609020204030204" pitchFamily="49" charset="0"/>
              </a:rPr>
              <a:t>  “images”: {…},</a:t>
            </a:r>
          </a:p>
          <a:p>
            <a:pPr defTabSz="914367" latinLnBrk="0">
              <a:lnSpc>
                <a:spcPct val="90000"/>
              </a:lnSpc>
              <a:spcAft>
                <a:spcPts val="588"/>
              </a:spcAft>
              <a:defRPr/>
            </a:pPr>
            <a:r>
              <a:rPr lang="en-US" sz="1274" dirty="0">
                <a:solidFill>
                  <a:srgbClr val="FFFFFF"/>
                </a:solidFill>
                <a:latin typeface="Consolas" panose="020B0609020204030204" pitchFamily="49" charset="0"/>
              </a:rPr>
              <a:t>  “videos”: {…},</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r>
              <a:rPr lang="en-US" sz="1274" dirty="0" err="1">
                <a:solidFill>
                  <a:srgbClr val="FFFFFF"/>
                </a:solidFill>
                <a:latin typeface="Consolas" panose="020B0609020204030204" pitchFamily="49" charset="0"/>
              </a:rPr>
              <a:t>relatedSearches</a:t>
            </a:r>
            <a:r>
              <a:rPr lang="en-US" sz="1274" dirty="0">
                <a:solidFill>
                  <a:srgbClr val="FFFFFF"/>
                </a:solidFill>
                <a:latin typeface="Consolas" panose="020B0609020204030204" pitchFamily="49" charset="0"/>
              </a:rPr>
              <a:t>”: {…},</a:t>
            </a:r>
          </a:p>
          <a:p>
            <a:pPr defTabSz="914367" latinLnBrk="0">
              <a:lnSpc>
                <a:spcPct val="90000"/>
              </a:lnSpc>
              <a:spcAft>
                <a:spcPts val="588"/>
              </a:spcAft>
              <a:defRPr/>
            </a:pPr>
            <a:r>
              <a:rPr lang="en-US" sz="1274" dirty="0">
                <a:solidFill>
                  <a:srgbClr val="FFFFFF"/>
                </a:solidFill>
                <a:latin typeface="Consolas" panose="020B0609020204030204" pitchFamily="49" charset="0"/>
              </a:rPr>
              <a:t>  “rankingResponse”: {…}</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p>
        </p:txBody>
      </p:sp>
      <p:sp>
        <p:nvSpPr>
          <p:cNvPr id="5" name="Right Brace 4"/>
          <p:cNvSpPr/>
          <p:nvPr/>
        </p:nvSpPr>
        <p:spPr>
          <a:xfrm>
            <a:off x="4347771" y="2307472"/>
            <a:ext cx="169991" cy="429007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latinLnBrk="0">
              <a:defRPr/>
            </a:pPr>
            <a:endParaRPr lang="en-US" sz="1765">
              <a:solidFill>
                <a:srgbClr val="FFFFFF"/>
              </a:solidFill>
              <a:latin typeface="Segoe UI"/>
            </a:endParaRPr>
          </a:p>
        </p:txBody>
      </p:sp>
      <p:sp>
        <p:nvSpPr>
          <p:cNvPr id="41" name="TextBox 40"/>
          <p:cNvSpPr txBox="1"/>
          <p:nvPr/>
        </p:nvSpPr>
        <p:spPr>
          <a:xfrm>
            <a:off x="7811800" y="4311790"/>
            <a:ext cx="2913381" cy="2229758"/>
          </a:xfrm>
          <a:prstGeom prst="rect">
            <a:avLst/>
          </a:prstGeom>
          <a:solidFill>
            <a:srgbClr val="009580"/>
          </a:solidFill>
        </p:spPr>
        <p:txBody>
          <a:bodyPr wrap="square" lIns="179285" tIns="143428" rIns="179285" bIns="143428" rtlCol="0">
            <a:spAutoFit/>
          </a:bodyPr>
          <a:lstStyle/>
          <a:p>
            <a:pPr defTabSz="914367" latinLnBrk="0">
              <a:lnSpc>
                <a:spcPct val="90000"/>
              </a:lnSpc>
              <a:spcAft>
                <a:spcPts val="588"/>
              </a:spcAft>
              <a:defRPr/>
            </a:pPr>
            <a:r>
              <a:rPr lang="en-US" sz="1274" dirty="0">
                <a:solidFill>
                  <a:srgbClr val="FFFFFF"/>
                </a:solidFill>
                <a:latin typeface="Consolas" panose="020B0609020204030204" pitchFamily="49" charset="0"/>
              </a:rPr>
              <a:t>{</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r>
              <a:rPr lang="en-US" sz="1274" dirty="0" err="1">
                <a:solidFill>
                  <a:srgbClr val="FFFFFF"/>
                </a:solidFill>
                <a:latin typeface="Consolas" panose="020B0609020204030204" pitchFamily="49" charset="0"/>
              </a:rPr>
              <a:t>answerType</a:t>
            </a:r>
            <a:r>
              <a:rPr lang="en-US" sz="1274" dirty="0">
                <a:solidFill>
                  <a:srgbClr val="FFFFFF"/>
                </a:solidFill>
                <a:latin typeface="Consolas" panose="020B0609020204030204" pitchFamily="49" charset="0"/>
              </a:rPr>
              <a:t>”:”</a:t>
            </a:r>
            <a:r>
              <a:rPr lang="en-US" sz="1274" dirty="0" err="1">
                <a:solidFill>
                  <a:srgbClr val="FFFFFF"/>
                </a:solidFill>
                <a:latin typeface="Consolas" panose="020B0609020204030204" pitchFamily="49" charset="0"/>
              </a:rPr>
              <a:t>WebPages</a:t>
            </a:r>
            <a:r>
              <a:rPr lang="en-US" sz="1274" dirty="0">
                <a:solidFill>
                  <a:srgbClr val="FFFFFF"/>
                </a:solidFill>
                <a:latin typeface="Consolas" panose="020B0609020204030204" pitchFamily="49" charset="0"/>
              </a:rPr>
              <a:t>”, </a:t>
            </a:r>
          </a:p>
          <a:p>
            <a:pPr defTabSz="914367" latinLnBrk="0">
              <a:lnSpc>
                <a:spcPct val="90000"/>
              </a:lnSpc>
              <a:spcAft>
                <a:spcPts val="588"/>
              </a:spcAft>
              <a:defRPr/>
            </a:pPr>
            <a:r>
              <a:rPr lang="en-US" sz="1274" dirty="0">
                <a:solidFill>
                  <a:srgbClr val="FFFFFF"/>
                </a:solidFill>
                <a:latin typeface="Consolas" panose="020B0609020204030204" pitchFamily="49" charset="0"/>
              </a:rPr>
              <a:t>  “resultIndex”:0,…</a:t>
            </a:r>
          </a:p>
          <a:p>
            <a:pPr defTabSz="914367" latinLnBrk="0">
              <a:lnSpc>
                <a:spcPct val="90000"/>
              </a:lnSpc>
              <a:spcAft>
                <a:spcPts val="588"/>
              </a:spcAft>
              <a:defRPr/>
            </a:pPr>
            <a:r>
              <a:rPr lang="en-US" sz="1274" dirty="0">
                <a:solidFill>
                  <a:srgbClr val="FFFFFF"/>
                </a:solidFill>
                <a:latin typeface="Consolas" panose="020B0609020204030204" pitchFamily="49" charset="0"/>
              </a:rPr>
              <a:t>},</a:t>
            </a:r>
          </a:p>
          <a:p>
            <a:pPr defTabSz="914367" latinLnBrk="0">
              <a:lnSpc>
                <a:spcPct val="90000"/>
              </a:lnSpc>
              <a:spcAft>
                <a:spcPts val="588"/>
              </a:spcAft>
              <a:defRPr/>
            </a:pPr>
            <a:r>
              <a:rPr lang="en-US" sz="1274" dirty="0">
                <a:solidFill>
                  <a:srgbClr val="FFFFFF"/>
                </a:solidFill>
                <a:latin typeface="Consolas" panose="020B0609020204030204" pitchFamily="49" charset="0"/>
              </a:rPr>
              <a:t>{</a:t>
            </a:r>
          </a:p>
          <a:p>
            <a:pPr defTabSz="914367" latinLnBrk="0">
              <a:lnSpc>
                <a:spcPct val="90000"/>
              </a:lnSpc>
              <a:spcAft>
                <a:spcPts val="588"/>
              </a:spcAft>
              <a:defRPr/>
            </a:pPr>
            <a:r>
              <a:rPr lang="en-US" sz="1274" dirty="0">
                <a:solidFill>
                  <a:srgbClr val="FFFFFF"/>
                </a:solidFill>
                <a:latin typeface="Consolas" panose="020B0609020204030204" pitchFamily="49" charset="0"/>
              </a:rPr>
              <a:t>  “</a:t>
            </a:r>
            <a:r>
              <a:rPr lang="en-US" sz="1274" dirty="0" err="1">
                <a:solidFill>
                  <a:srgbClr val="FFFFFF"/>
                </a:solidFill>
                <a:latin typeface="Consolas" panose="020B0609020204030204" pitchFamily="49" charset="0"/>
              </a:rPr>
              <a:t>answerType</a:t>
            </a:r>
            <a:r>
              <a:rPr lang="en-US" sz="1274" dirty="0">
                <a:solidFill>
                  <a:srgbClr val="FFFFFF"/>
                </a:solidFill>
                <a:latin typeface="Consolas" panose="020B0609020204030204" pitchFamily="49" charset="0"/>
              </a:rPr>
              <a:t>”:”News”, </a:t>
            </a:r>
          </a:p>
          <a:p>
            <a:pPr defTabSz="914367" latinLnBrk="0">
              <a:lnSpc>
                <a:spcPct val="90000"/>
              </a:lnSpc>
              <a:spcAft>
                <a:spcPts val="588"/>
              </a:spcAft>
              <a:defRPr/>
            </a:pPr>
            <a:r>
              <a:rPr lang="en-US" sz="1274" dirty="0">
                <a:solidFill>
                  <a:srgbClr val="FFFFFF"/>
                </a:solidFill>
                <a:latin typeface="Consolas" panose="020B0609020204030204" pitchFamily="49" charset="0"/>
              </a:rPr>
              <a:t>  “resultIndex”:1,…</a:t>
            </a:r>
          </a:p>
          <a:p>
            <a:pPr defTabSz="914367" latinLnBrk="0">
              <a:lnSpc>
                <a:spcPct val="90000"/>
              </a:lnSpc>
              <a:spcAft>
                <a:spcPts val="588"/>
              </a:spcAft>
              <a:defRPr/>
            </a:pPr>
            <a:r>
              <a:rPr lang="en-US" sz="1274" dirty="0">
                <a:solidFill>
                  <a:srgbClr val="FFFFFF"/>
                </a:solidFill>
                <a:latin typeface="Consolas" panose="020B0609020204030204" pitchFamily="49" charset="0"/>
              </a:rPr>
              <a:t>}</a:t>
            </a:r>
          </a:p>
        </p:txBody>
      </p:sp>
      <p:sp>
        <p:nvSpPr>
          <p:cNvPr id="6" name="Right Arrow 5"/>
          <p:cNvSpPr/>
          <p:nvPr/>
        </p:nvSpPr>
        <p:spPr bwMode="auto">
          <a:xfrm>
            <a:off x="7000212" y="5328699"/>
            <a:ext cx="892194" cy="341363"/>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7811800" y="3697628"/>
            <a:ext cx="2913382" cy="614161"/>
          </a:xfrm>
          <a:prstGeom prst="rect">
            <a:avLst/>
          </a:prstGeom>
          <a:solidFill>
            <a:srgbClr val="005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latinLnBrk="0">
              <a:spcBef>
                <a:spcPct val="0"/>
              </a:spcBef>
              <a:spcAft>
                <a:spcPct val="0"/>
              </a:spcAft>
              <a:defRPr/>
            </a:pPr>
            <a:r>
              <a:rPr lang="en-US" sz="1568" kern="0" dirty="0">
                <a:solidFill>
                  <a:srgbClr val="FFFFFF"/>
                </a:solidFill>
                <a:latin typeface="Segoe UI Light"/>
              </a:rPr>
              <a:t>            Ranking Response </a:t>
            </a:r>
          </a:p>
        </p:txBody>
      </p:sp>
      <p:pic>
        <p:nvPicPr>
          <p:cNvPr id="43" name="Picture 42"/>
          <p:cNvPicPr>
            <a:picLocks noChangeAspect="1"/>
          </p:cNvPicPr>
          <p:nvPr/>
        </p:nvPicPr>
        <p:blipFill>
          <a:blip r:embed="rId9"/>
          <a:stretch>
            <a:fillRect/>
          </a:stretch>
        </p:blipFill>
        <p:spPr>
          <a:xfrm>
            <a:off x="7892407" y="3750816"/>
            <a:ext cx="589839" cy="462152"/>
          </a:xfrm>
          <a:prstGeom prst="rect">
            <a:avLst/>
          </a:prstGeom>
        </p:spPr>
      </p:pic>
      <p:sp>
        <p:nvSpPr>
          <p:cNvPr id="44" name="Rectangle 43"/>
          <p:cNvSpPr/>
          <p:nvPr/>
        </p:nvSpPr>
        <p:spPr bwMode="auto">
          <a:xfrm>
            <a:off x="4617903" y="2674956"/>
            <a:ext cx="2870380" cy="614161"/>
          </a:xfrm>
          <a:prstGeom prst="rect">
            <a:avLst/>
          </a:prstGeom>
          <a:solidFill>
            <a:srgbClr val="005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latinLnBrk="0">
              <a:spcBef>
                <a:spcPct val="0"/>
              </a:spcBef>
              <a:spcAft>
                <a:spcPct val="0"/>
              </a:spcAft>
              <a:defRPr/>
            </a:pPr>
            <a:r>
              <a:rPr lang="en-US" sz="1568" kern="0" dirty="0">
                <a:solidFill>
                  <a:srgbClr val="FFFFFF"/>
                </a:solidFill>
                <a:latin typeface="Segoe UI Light"/>
              </a:rPr>
              <a:t>           Search Response</a:t>
            </a:r>
          </a:p>
        </p:txBody>
      </p:sp>
      <p:pic>
        <p:nvPicPr>
          <p:cNvPr id="46" name="Picture 45"/>
          <p:cNvPicPr>
            <a:picLocks noChangeAspect="1"/>
          </p:cNvPicPr>
          <p:nvPr/>
        </p:nvPicPr>
        <p:blipFill>
          <a:blip r:embed="rId10"/>
          <a:stretch>
            <a:fillRect/>
          </a:stretch>
        </p:blipFill>
        <p:spPr>
          <a:xfrm>
            <a:off x="4529407" y="2567259"/>
            <a:ext cx="766209" cy="765469"/>
          </a:xfrm>
          <a:prstGeom prst="rect">
            <a:avLst/>
          </a:prstGeom>
        </p:spPr>
      </p:pic>
      <p:sp>
        <p:nvSpPr>
          <p:cNvPr id="18" name="Rectangle 17"/>
          <p:cNvSpPr/>
          <p:nvPr/>
        </p:nvSpPr>
        <p:spPr bwMode="auto">
          <a:xfrm>
            <a:off x="493346" y="2236232"/>
            <a:ext cx="1119044" cy="87937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Web</a:t>
            </a:r>
          </a:p>
          <a:p>
            <a:pPr algn="ctr" defTabSz="914102" fontAlgn="base" latinLnBrk="0">
              <a:spcBef>
                <a:spcPct val="0"/>
              </a:spcBef>
              <a:spcAft>
                <a:spcPct val="0"/>
              </a:spcAft>
              <a:defRPr/>
            </a:pPr>
            <a:r>
              <a:rPr lang="en-US" sz="1568" kern="0" dirty="0">
                <a:solidFill>
                  <a:srgbClr val="FFFFFF"/>
                </a:solidFill>
                <a:latin typeface="Segoe UI Light"/>
              </a:rPr>
              <a:t>Results</a:t>
            </a:r>
          </a:p>
        </p:txBody>
      </p:sp>
      <p:sp>
        <p:nvSpPr>
          <p:cNvPr id="19" name="Rectangle 18"/>
          <p:cNvSpPr/>
          <p:nvPr/>
        </p:nvSpPr>
        <p:spPr bwMode="auto">
          <a:xfrm>
            <a:off x="493346" y="3078056"/>
            <a:ext cx="1118507" cy="75435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Deep Links</a:t>
            </a:r>
          </a:p>
          <a:p>
            <a:pPr algn="ctr" defTabSz="914102" fontAlgn="base" latinLnBrk="0">
              <a:spcBef>
                <a:spcPct val="0"/>
              </a:spcBef>
              <a:spcAft>
                <a:spcPct val="0"/>
              </a:spcAft>
              <a:defRPr/>
            </a:pPr>
            <a:r>
              <a:rPr lang="en-US" sz="1176" kern="0" dirty="0">
                <a:solidFill>
                  <a:srgbClr val="FFFFFF"/>
                </a:solidFill>
                <a:latin typeface="Segoe UI Light"/>
              </a:rPr>
              <a:t>(1</a:t>
            </a:r>
            <a:r>
              <a:rPr lang="en-US" sz="1176" kern="0" baseline="30000" dirty="0">
                <a:solidFill>
                  <a:srgbClr val="FFFFFF"/>
                </a:solidFill>
                <a:latin typeface="Segoe UI Light"/>
              </a:rPr>
              <a:t>st</a:t>
            </a:r>
            <a:r>
              <a:rPr lang="en-US" sz="1176" kern="0" dirty="0">
                <a:solidFill>
                  <a:srgbClr val="FFFFFF"/>
                </a:solidFill>
                <a:latin typeface="Segoe UI Light"/>
              </a:rPr>
              <a:t> Algo)</a:t>
            </a:r>
          </a:p>
        </p:txBody>
      </p:sp>
      <p:sp>
        <p:nvSpPr>
          <p:cNvPr id="20" name="Rectangle 19"/>
          <p:cNvSpPr/>
          <p:nvPr/>
        </p:nvSpPr>
        <p:spPr bwMode="auto">
          <a:xfrm>
            <a:off x="493346" y="3805938"/>
            <a:ext cx="1112823" cy="63865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News Results</a:t>
            </a:r>
            <a:endParaRPr lang="en-US" sz="1372" kern="0" dirty="0">
              <a:solidFill>
                <a:srgbClr val="FFFFFF"/>
              </a:solidFill>
              <a:latin typeface="Segoe UI Light"/>
            </a:endParaRPr>
          </a:p>
        </p:txBody>
      </p:sp>
      <p:sp>
        <p:nvSpPr>
          <p:cNvPr id="21" name="Rectangle 20"/>
          <p:cNvSpPr/>
          <p:nvPr/>
        </p:nvSpPr>
        <p:spPr bwMode="auto">
          <a:xfrm>
            <a:off x="493347" y="4434331"/>
            <a:ext cx="1124798" cy="74511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Image</a:t>
            </a:r>
          </a:p>
          <a:p>
            <a:pPr algn="ctr" defTabSz="914102" fontAlgn="base" latinLnBrk="0">
              <a:spcBef>
                <a:spcPct val="0"/>
              </a:spcBef>
              <a:spcAft>
                <a:spcPct val="0"/>
              </a:spcAft>
              <a:defRPr/>
            </a:pPr>
            <a:r>
              <a:rPr lang="en-US" sz="1568" kern="0" dirty="0">
                <a:solidFill>
                  <a:srgbClr val="FFFFFF"/>
                </a:solidFill>
                <a:latin typeface="Segoe UI Light"/>
              </a:rPr>
              <a:t>Results</a:t>
            </a:r>
            <a:endParaRPr lang="en-US" sz="1372" kern="0" dirty="0">
              <a:solidFill>
                <a:srgbClr val="FFFFFF"/>
              </a:solidFill>
              <a:latin typeface="Segoe UI Light"/>
            </a:endParaRPr>
          </a:p>
        </p:txBody>
      </p:sp>
      <p:sp>
        <p:nvSpPr>
          <p:cNvPr id="22" name="Rectangle 21"/>
          <p:cNvSpPr/>
          <p:nvPr/>
        </p:nvSpPr>
        <p:spPr bwMode="auto">
          <a:xfrm>
            <a:off x="493346" y="5143595"/>
            <a:ext cx="1124796" cy="852029"/>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Video Results</a:t>
            </a:r>
            <a:endParaRPr lang="en-US" sz="1372" kern="0" dirty="0">
              <a:solidFill>
                <a:srgbClr val="FFFFFF"/>
              </a:solidFill>
              <a:latin typeface="Segoe UI Light"/>
            </a:endParaRPr>
          </a:p>
        </p:txBody>
      </p:sp>
      <p:sp>
        <p:nvSpPr>
          <p:cNvPr id="23" name="Rectangle 22"/>
          <p:cNvSpPr/>
          <p:nvPr/>
        </p:nvSpPr>
        <p:spPr bwMode="auto">
          <a:xfrm>
            <a:off x="493346" y="5923481"/>
            <a:ext cx="1126704" cy="6740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568" kern="0" dirty="0">
                <a:solidFill>
                  <a:srgbClr val="FFFFFF"/>
                </a:solidFill>
                <a:latin typeface="Segoe UI Light"/>
              </a:rPr>
              <a:t>Related Searches</a:t>
            </a:r>
            <a:endParaRPr lang="en-US" sz="1372" kern="0" dirty="0">
              <a:solidFill>
                <a:srgbClr val="FFFFFF"/>
              </a:solidFill>
              <a:latin typeface="Segoe UI Light"/>
            </a:endParaRPr>
          </a:p>
        </p:txBody>
      </p:sp>
    </p:spTree>
    <p:extLst>
      <p:ext uri="{BB962C8B-B14F-4D97-AF65-F5344CB8AC3E}">
        <p14:creationId xmlns:p14="http://schemas.microsoft.com/office/powerpoint/2010/main" val="169885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grpId="0" nodeType="afterEffect">
                                  <p:stCondLst>
                                    <p:cond delay="10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100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8" grpId="0" animBg="1"/>
      <p:bldP spid="5" grpId="0" animBg="1"/>
      <p:bldP spid="41" grpId="0" animBg="1"/>
      <p:bldP spid="6" grpId="0" animBg="1"/>
      <p:bldP spid="42" grpId="0" animBg="1"/>
      <p:bldP spid="44" grpId="0" animBg="1"/>
      <p:bldP spid="18" grpId="0" animBg="1"/>
      <p:bldP spid="19" grpId="0" animBg="1"/>
      <p:bldP spid="20" grpId="0" animBg="1"/>
      <p:bldP spid="21" grpId="0" animBg="1"/>
      <p:bldP spid="2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3992127" y="2096611"/>
            <a:ext cx="7855932" cy="11087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itle 5"/>
          <p:cNvSpPr>
            <a:spLocks noGrp="1"/>
          </p:cNvSpPr>
          <p:nvPr>
            <p:ph type="title"/>
          </p:nvPr>
        </p:nvSpPr>
        <p:spPr>
          <a:xfrm>
            <a:off x="269239" y="275181"/>
            <a:ext cx="11504118" cy="899537"/>
          </a:xfrm>
        </p:spPr>
        <p:txBody>
          <a:bodyPr/>
          <a:lstStyle/>
          <a:p>
            <a:r>
              <a:rPr lang="en-US" dirty="0"/>
              <a:t>Vertical Search APIs</a:t>
            </a:r>
          </a:p>
        </p:txBody>
      </p:sp>
      <p:sp>
        <p:nvSpPr>
          <p:cNvPr id="16" name="TextBox 15"/>
          <p:cNvSpPr txBox="1"/>
          <p:nvPr/>
        </p:nvSpPr>
        <p:spPr>
          <a:xfrm>
            <a:off x="3992127" y="1645652"/>
            <a:ext cx="7855932" cy="520478"/>
          </a:xfrm>
          <a:prstGeom prst="rect">
            <a:avLst/>
          </a:prstGeom>
          <a:solidFill>
            <a:srgbClr val="009580"/>
          </a:solidFill>
        </p:spPr>
        <p:txBody>
          <a:bodyPr wrap="square" lIns="179285" tIns="143428" rIns="179285" bIns="143428" rtlCol="0">
            <a:spAutoFit/>
          </a:bodyPr>
          <a:lstStyle/>
          <a:p>
            <a:pPr defTabSz="896386" latinLnBrk="0">
              <a:lnSpc>
                <a:spcPct val="90000"/>
              </a:lnSpc>
              <a:spcAft>
                <a:spcPts val="588"/>
              </a:spcAft>
              <a:defRPr/>
            </a:pPr>
            <a:r>
              <a:rPr lang="en-US" sz="1667" u="sng" kern="0" dirty="0">
                <a:solidFill>
                  <a:srgbClr val="FFFFFF"/>
                </a:solidFill>
                <a:latin typeface="Consolas" panose="020B0609020204030204" pitchFamily="49" charset="0"/>
              </a:rPr>
              <a:t>https://bingapis.azure-api.net/v5/images/search?q=shuttle+launch</a:t>
            </a:r>
            <a:endParaRPr lang="en-US" sz="1667" kern="0" dirty="0">
              <a:solidFill>
                <a:srgbClr val="FFFFFF"/>
              </a:solidFill>
              <a:latin typeface="Consolas" panose="020B0609020204030204" pitchFamily="49" charset="0"/>
            </a:endParaRPr>
          </a:p>
        </p:txBody>
      </p:sp>
      <p:sp>
        <p:nvSpPr>
          <p:cNvPr id="20" name="Title 5"/>
          <p:cNvSpPr txBox="1">
            <a:spLocks/>
          </p:cNvSpPr>
          <p:nvPr/>
        </p:nvSpPr>
        <p:spPr>
          <a:xfrm>
            <a:off x="3992127" y="2096612"/>
            <a:ext cx="7855932" cy="112017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Arial" panose="020B0604020202020204" pitchFamily="34" charset="0"/>
              <a:buChar char="•"/>
              <a:defRPr/>
            </a:pPr>
            <a:r>
              <a:rPr lang="en-US" sz="2157" spc="-100" dirty="0">
                <a:solidFill>
                  <a:srgbClr val="505050"/>
                </a:solidFill>
                <a:latin typeface="Segoe UI Light"/>
              </a:rPr>
              <a:t>Enhanced metadata and filters (size, license, style, freshness, color)</a:t>
            </a:r>
          </a:p>
          <a:p>
            <a:pPr marL="336145" indent="-336145" defTabSz="914367">
              <a:buFont typeface="Arial" panose="020B0604020202020204" pitchFamily="34" charset="0"/>
              <a:buChar char="•"/>
              <a:defRPr/>
            </a:pPr>
            <a:r>
              <a:rPr lang="en-US" sz="2157" spc="-100" dirty="0">
                <a:solidFill>
                  <a:srgbClr val="505050"/>
                </a:solidFill>
                <a:latin typeface="Segoe UI Light"/>
              </a:rPr>
              <a:t>Image insights (entity recognition, visually similar)</a:t>
            </a:r>
          </a:p>
        </p:txBody>
      </p:sp>
      <p:grpSp>
        <p:nvGrpSpPr>
          <p:cNvPr id="90" name="Group 89"/>
          <p:cNvGrpSpPr/>
          <p:nvPr/>
        </p:nvGrpSpPr>
        <p:grpSpPr>
          <a:xfrm>
            <a:off x="568048" y="1636617"/>
            <a:ext cx="3219701" cy="1568743"/>
            <a:chOff x="1002932" y="1316170"/>
            <a:chExt cx="3284263" cy="1600200"/>
          </a:xfrm>
        </p:grpSpPr>
        <p:grpSp>
          <p:nvGrpSpPr>
            <p:cNvPr id="87" name="Group 86"/>
            <p:cNvGrpSpPr/>
            <p:nvPr/>
          </p:nvGrpSpPr>
          <p:grpSpPr>
            <a:xfrm>
              <a:off x="1008891" y="1316170"/>
              <a:ext cx="3273998" cy="1600200"/>
              <a:chOff x="1008891" y="1316170"/>
              <a:chExt cx="3273998" cy="1600200"/>
            </a:xfrm>
          </p:grpSpPr>
          <p:grpSp>
            <p:nvGrpSpPr>
              <p:cNvPr id="5" name="Group 4"/>
              <p:cNvGrpSpPr/>
              <p:nvPr/>
            </p:nvGrpSpPr>
            <p:grpSpPr>
              <a:xfrm>
                <a:off x="1019159" y="1316170"/>
                <a:ext cx="3263729" cy="632000"/>
                <a:chOff x="363708" y="1125958"/>
                <a:chExt cx="3238924" cy="632000"/>
              </a:xfrm>
            </p:grpSpPr>
            <p:sp>
              <p:nvSpPr>
                <p:cNvPr id="18" name="TextBox 17"/>
                <p:cNvSpPr txBox="1"/>
                <p:nvPr/>
              </p:nvSpPr>
              <p:spPr>
                <a:xfrm>
                  <a:off x="809284" y="1126825"/>
                  <a:ext cx="2793348" cy="627823"/>
                </a:xfrm>
                <a:prstGeom prst="rect">
                  <a:avLst/>
                </a:prstGeom>
                <a:solidFill>
                  <a:srgbClr val="139882"/>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Image Search API</a:t>
                  </a:r>
                </a:p>
              </p:txBody>
            </p:sp>
            <p:pic>
              <p:nvPicPr>
                <p:cNvPr id="19" name="Picture 18"/>
                <p:cNvPicPr>
                  <a:picLocks noChangeAspect="1"/>
                </p:cNvPicPr>
                <p:nvPr/>
              </p:nvPicPr>
              <p:blipFill>
                <a:blip r:embed="rId3"/>
                <a:stretch>
                  <a:fillRect/>
                </a:stretch>
              </p:blipFill>
              <p:spPr>
                <a:xfrm>
                  <a:off x="363708" y="1125958"/>
                  <a:ext cx="624028" cy="632000"/>
                </a:xfrm>
                <a:prstGeom prst="rect">
                  <a:avLst/>
                </a:prstGeom>
              </p:spPr>
            </p:pic>
          </p:grpSp>
          <p:pic>
            <p:nvPicPr>
              <p:cNvPr id="37" name="Picture 36"/>
              <p:cNvPicPr>
                <a:picLocks noChangeAspect="1"/>
              </p:cNvPicPr>
              <p:nvPr/>
            </p:nvPicPr>
            <p:blipFill>
              <a:blip r:embed="rId4"/>
              <a:stretch>
                <a:fillRect/>
              </a:stretch>
            </p:blipFill>
            <p:spPr>
              <a:xfrm>
                <a:off x="1008891" y="1944860"/>
                <a:ext cx="3273998" cy="971510"/>
              </a:xfrm>
              <a:prstGeom prst="rect">
                <a:avLst/>
              </a:prstGeom>
            </p:spPr>
          </p:pic>
        </p:grpSp>
        <p:sp>
          <p:nvSpPr>
            <p:cNvPr id="53" name="Rectangle 52"/>
            <p:cNvSpPr/>
            <p:nvPr/>
          </p:nvSpPr>
          <p:spPr bwMode="auto">
            <a:xfrm>
              <a:off x="1002932" y="2811462"/>
              <a:ext cx="3284263" cy="104908"/>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latinLnBrk="0">
                <a:lnSpc>
                  <a:spcPct val="90000"/>
                </a:lnSpc>
                <a:spcBef>
                  <a:spcPct val="0"/>
                </a:spcBef>
                <a:spcAft>
                  <a:spcPct val="0"/>
                </a:spcAft>
                <a:defRPr/>
              </a:pPr>
              <a:r>
                <a:rPr lang="en-US" sz="980" dirty="0">
                  <a:solidFill>
                    <a:srgbClr val="505050"/>
                  </a:solidFill>
                  <a:latin typeface="Segoe UI"/>
                  <a:ea typeface="Segoe UI" pitchFamily="34" charset="0"/>
                  <a:cs typeface="Segoe UI" pitchFamily="34" charset="0"/>
                </a:rPr>
                <a:t>source: nasa.gov</a:t>
              </a:r>
            </a:p>
          </p:txBody>
        </p:sp>
      </p:grpSp>
      <p:sp>
        <p:nvSpPr>
          <p:cNvPr id="58" name="Rectangle 57"/>
          <p:cNvSpPr/>
          <p:nvPr/>
        </p:nvSpPr>
        <p:spPr bwMode="auto">
          <a:xfrm>
            <a:off x="3992127" y="3826827"/>
            <a:ext cx="7855932" cy="11087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p:cNvSpPr txBox="1"/>
          <p:nvPr/>
        </p:nvSpPr>
        <p:spPr>
          <a:xfrm>
            <a:off x="3992127" y="3375869"/>
            <a:ext cx="7855932" cy="520478"/>
          </a:xfrm>
          <a:prstGeom prst="rect">
            <a:avLst/>
          </a:prstGeom>
          <a:solidFill>
            <a:srgbClr val="009580"/>
          </a:solidFill>
        </p:spPr>
        <p:txBody>
          <a:bodyPr wrap="square" lIns="179285" tIns="143428" rIns="179285" bIns="143428" rtlCol="0">
            <a:spAutoFit/>
          </a:bodyPr>
          <a:lstStyle/>
          <a:p>
            <a:pPr defTabSz="896386" latinLnBrk="0">
              <a:lnSpc>
                <a:spcPct val="90000"/>
              </a:lnSpc>
              <a:spcAft>
                <a:spcPts val="588"/>
              </a:spcAft>
              <a:defRPr/>
            </a:pPr>
            <a:r>
              <a:rPr lang="en-US" sz="1667" u="sng" kern="0" dirty="0">
                <a:solidFill>
                  <a:srgbClr val="FFFFFF"/>
                </a:solidFill>
                <a:latin typeface="Consolas" panose="020B0609020204030204" pitchFamily="49" charset="0"/>
              </a:rPr>
              <a:t>https://bingapis.azure-api.net/v5/videos/</a:t>
            </a:r>
            <a:r>
              <a:rPr lang="en-US" sz="1667" u="sng" kern="0" dirty="0" err="1">
                <a:solidFill>
                  <a:srgbClr val="FFFFFF"/>
                </a:solidFill>
                <a:latin typeface="Consolas" panose="020B0609020204030204" pitchFamily="49" charset="0"/>
              </a:rPr>
              <a:t>search?q</a:t>
            </a:r>
            <a:r>
              <a:rPr lang="en-US" sz="1667" u="sng" kern="0" dirty="0">
                <a:solidFill>
                  <a:srgbClr val="FFFFFF"/>
                </a:solidFill>
                <a:latin typeface="Consolas" panose="020B0609020204030204" pitchFamily="49" charset="0"/>
              </a:rPr>
              <a:t>=</a:t>
            </a:r>
            <a:r>
              <a:rPr lang="en-US" sz="1667" u="sng" kern="0" dirty="0" err="1">
                <a:solidFill>
                  <a:srgbClr val="FFFFFF"/>
                </a:solidFill>
                <a:latin typeface="Consolas" panose="020B0609020204030204" pitchFamily="49" charset="0"/>
              </a:rPr>
              <a:t>viral+videos</a:t>
            </a:r>
            <a:endParaRPr lang="en-US" sz="1667" kern="0" dirty="0">
              <a:solidFill>
                <a:srgbClr val="FFFFFF"/>
              </a:solidFill>
              <a:latin typeface="Consolas" panose="020B0609020204030204" pitchFamily="49" charset="0"/>
            </a:endParaRPr>
          </a:p>
        </p:txBody>
      </p:sp>
      <p:sp>
        <p:nvSpPr>
          <p:cNvPr id="63" name="Title 5"/>
          <p:cNvSpPr txBox="1">
            <a:spLocks/>
          </p:cNvSpPr>
          <p:nvPr/>
        </p:nvSpPr>
        <p:spPr>
          <a:xfrm>
            <a:off x="3992127" y="3826828"/>
            <a:ext cx="7482422" cy="1108748"/>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Arial" panose="020B0604020202020204" pitchFamily="34" charset="0"/>
              <a:buChar char="•"/>
              <a:defRPr/>
            </a:pPr>
            <a:r>
              <a:rPr lang="en-US" sz="2157" spc="-100" dirty="0">
                <a:solidFill>
                  <a:srgbClr val="505050"/>
                </a:solidFill>
                <a:latin typeface="Segoe UI Light"/>
              </a:rPr>
              <a:t>Enhanced metadata and filters (price, resolution, length, freshness)</a:t>
            </a:r>
          </a:p>
          <a:p>
            <a:pPr marL="336145" indent="-336145" defTabSz="914367">
              <a:buFont typeface="Arial" panose="020B0604020202020204" pitchFamily="34" charset="0"/>
              <a:buChar char="•"/>
              <a:defRPr/>
            </a:pPr>
            <a:r>
              <a:rPr lang="en-US" sz="2157" spc="-100" dirty="0">
                <a:solidFill>
                  <a:srgbClr val="505050"/>
                </a:solidFill>
                <a:latin typeface="Segoe UI Light"/>
              </a:rPr>
              <a:t>Motion thumbnails (video preview)</a:t>
            </a:r>
          </a:p>
        </p:txBody>
      </p:sp>
      <p:sp>
        <p:nvSpPr>
          <p:cNvPr id="70" name="Rectangle 69"/>
          <p:cNvSpPr/>
          <p:nvPr/>
        </p:nvSpPr>
        <p:spPr bwMode="auto">
          <a:xfrm>
            <a:off x="3992127" y="5553705"/>
            <a:ext cx="7855932" cy="100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Box 70"/>
          <p:cNvSpPr txBox="1"/>
          <p:nvPr/>
        </p:nvSpPr>
        <p:spPr>
          <a:xfrm>
            <a:off x="3992127" y="5102746"/>
            <a:ext cx="7855932" cy="534056"/>
          </a:xfrm>
          <a:prstGeom prst="rect">
            <a:avLst/>
          </a:prstGeom>
          <a:solidFill>
            <a:srgbClr val="009580"/>
          </a:solidFill>
        </p:spPr>
        <p:txBody>
          <a:bodyPr wrap="square" lIns="179285" tIns="143428" rIns="179285" bIns="143428" rtlCol="0">
            <a:spAutoFit/>
          </a:bodyPr>
          <a:lstStyle/>
          <a:p>
            <a:pPr defTabSz="896386" latinLnBrk="0">
              <a:lnSpc>
                <a:spcPct val="90000"/>
              </a:lnSpc>
              <a:spcAft>
                <a:spcPts val="588"/>
              </a:spcAft>
              <a:defRPr/>
            </a:pPr>
            <a:r>
              <a:rPr lang="en-US" sz="1667" u="sng" kern="0" dirty="0">
                <a:solidFill>
                  <a:srgbClr val="FFFFFF"/>
                </a:solidFill>
                <a:latin typeface="Consolas" panose="020B0609020204030204" pitchFamily="49" charset="0"/>
              </a:rPr>
              <a:t>https://bingapis.azure-api.net/v5/news/search?q=cuba</a:t>
            </a:r>
            <a:endParaRPr lang="en-US" sz="1667" kern="0" dirty="0">
              <a:solidFill>
                <a:srgbClr val="FFFFFF"/>
              </a:solidFill>
              <a:latin typeface="Consolas" panose="020B0609020204030204" pitchFamily="49" charset="0"/>
            </a:endParaRPr>
          </a:p>
        </p:txBody>
      </p:sp>
      <p:sp>
        <p:nvSpPr>
          <p:cNvPr id="75" name="Title 5"/>
          <p:cNvSpPr txBox="1">
            <a:spLocks/>
          </p:cNvSpPr>
          <p:nvPr/>
        </p:nvSpPr>
        <p:spPr>
          <a:xfrm>
            <a:off x="3992127" y="5553706"/>
            <a:ext cx="6930159" cy="1015878"/>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Arial" panose="020B0604020202020204" pitchFamily="34" charset="0"/>
              <a:buChar char="•"/>
              <a:defRPr/>
            </a:pPr>
            <a:r>
              <a:rPr lang="en-US" sz="2157" spc="-100" dirty="0">
                <a:solidFill>
                  <a:srgbClr val="505050"/>
                </a:solidFill>
                <a:latin typeface="Segoe UI Light"/>
              </a:rPr>
              <a:t>News by category/market, and trending news </a:t>
            </a:r>
          </a:p>
          <a:p>
            <a:pPr marL="336145" indent="-336145" defTabSz="914367">
              <a:buFont typeface="Arial" panose="020B0604020202020204" pitchFamily="34" charset="0"/>
              <a:buChar char="•"/>
              <a:defRPr/>
            </a:pPr>
            <a:r>
              <a:rPr lang="en-US" sz="2157" spc="-100" dirty="0">
                <a:solidFill>
                  <a:srgbClr val="505050"/>
                </a:solidFill>
                <a:latin typeface="Segoe UI Light"/>
              </a:rPr>
              <a:t>Rich article metadata (featured entities)</a:t>
            </a:r>
          </a:p>
        </p:txBody>
      </p:sp>
      <p:grpSp>
        <p:nvGrpSpPr>
          <p:cNvPr id="88" name="Group 87"/>
          <p:cNvGrpSpPr/>
          <p:nvPr/>
        </p:nvGrpSpPr>
        <p:grpSpPr>
          <a:xfrm>
            <a:off x="562681" y="3367590"/>
            <a:ext cx="3204548" cy="1567988"/>
            <a:chOff x="997458" y="3081852"/>
            <a:chExt cx="3268806" cy="1599429"/>
          </a:xfrm>
        </p:grpSpPr>
        <p:grpSp>
          <p:nvGrpSpPr>
            <p:cNvPr id="46" name="Group 45"/>
            <p:cNvGrpSpPr/>
            <p:nvPr/>
          </p:nvGrpSpPr>
          <p:grpSpPr>
            <a:xfrm>
              <a:off x="1002534" y="3697821"/>
              <a:ext cx="3263729" cy="983460"/>
              <a:chOff x="639012" y="3516713"/>
              <a:chExt cx="3263729" cy="983460"/>
            </a:xfrm>
          </p:grpSpPr>
          <p:pic>
            <p:nvPicPr>
              <p:cNvPr id="66" name="Picture 65"/>
              <p:cNvPicPr>
                <a:picLocks noChangeAspect="1"/>
              </p:cNvPicPr>
              <p:nvPr/>
            </p:nvPicPr>
            <p:blipFill>
              <a:blip r:embed="rId5"/>
              <a:stretch>
                <a:fillRect/>
              </a:stretch>
            </p:blipFill>
            <p:spPr>
              <a:xfrm>
                <a:off x="639012" y="3521463"/>
                <a:ext cx="1159625" cy="978710"/>
              </a:xfrm>
              <a:prstGeom prst="rect">
                <a:avLst/>
              </a:prstGeom>
              <a:ln>
                <a:noFill/>
              </a:ln>
            </p:spPr>
          </p:pic>
          <p:pic>
            <p:nvPicPr>
              <p:cNvPr id="67" name="Picture 66"/>
              <p:cNvPicPr>
                <a:picLocks noChangeAspect="1"/>
              </p:cNvPicPr>
              <p:nvPr/>
            </p:nvPicPr>
            <p:blipFill>
              <a:blip r:embed="rId6"/>
              <a:stretch>
                <a:fillRect/>
              </a:stretch>
            </p:blipFill>
            <p:spPr>
              <a:xfrm>
                <a:off x="1798637" y="3516713"/>
                <a:ext cx="969745" cy="983460"/>
              </a:xfrm>
              <a:prstGeom prst="rect">
                <a:avLst/>
              </a:prstGeom>
              <a:ln>
                <a:noFill/>
              </a:ln>
            </p:spPr>
          </p:pic>
          <p:pic>
            <p:nvPicPr>
              <p:cNvPr id="68" name="Picture 67"/>
              <p:cNvPicPr>
                <a:picLocks noChangeAspect="1"/>
              </p:cNvPicPr>
              <p:nvPr/>
            </p:nvPicPr>
            <p:blipFill>
              <a:blip r:embed="rId7"/>
              <a:stretch>
                <a:fillRect/>
              </a:stretch>
            </p:blipFill>
            <p:spPr>
              <a:xfrm>
                <a:off x="2732020" y="3516713"/>
                <a:ext cx="1170721" cy="983460"/>
              </a:xfrm>
              <a:prstGeom prst="rect">
                <a:avLst/>
              </a:prstGeom>
              <a:ln>
                <a:noFill/>
              </a:ln>
            </p:spPr>
          </p:pic>
        </p:grpSp>
        <p:sp>
          <p:nvSpPr>
            <p:cNvPr id="69" name="Rectangle 68"/>
            <p:cNvSpPr/>
            <p:nvPr/>
          </p:nvSpPr>
          <p:spPr bwMode="auto">
            <a:xfrm>
              <a:off x="1008891" y="4530055"/>
              <a:ext cx="3257372" cy="151225"/>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latinLnBrk="0">
                <a:lnSpc>
                  <a:spcPct val="90000"/>
                </a:lnSpc>
                <a:spcBef>
                  <a:spcPct val="0"/>
                </a:spcBef>
                <a:spcAft>
                  <a:spcPct val="0"/>
                </a:spcAft>
                <a:defRPr/>
              </a:pPr>
              <a:r>
                <a:rPr lang="en-US" sz="980" dirty="0">
                  <a:solidFill>
                    <a:srgbClr val="505050"/>
                  </a:solidFill>
                  <a:latin typeface="Segoe UI"/>
                  <a:ea typeface="Segoe UI" pitchFamily="34" charset="0"/>
                  <a:cs typeface="Segoe UI" pitchFamily="34" charset="0"/>
                </a:rPr>
                <a:t>source: youtube.com</a:t>
              </a:r>
            </a:p>
          </p:txBody>
        </p:sp>
        <p:grpSp>
          <p:nvGrpSpPr>
            <p:cNvPr id="84" name="Group 83"/>
            <p:cNvGrpSpPr/>
            <p:nvPr/>
          </p:nvGrpSpPr>
          <p:grpSpPr>
            <a:xfrm>
              <a:off x="997458" y="3081852"/>
              <a:ext cx="3268806" cy="627919"/>
              <a:chOff x="633936" y="2900744"/>
              <a:chExt cx="3268806" cy="627919"/>
            </a:xfrm>
          </p:grpSpPr>
          <p:sp>
            <p:nvSpPr>
              <p:cNvPr id="61" name="TextBox 60"/>
              <p:cNvSpPr txBox="1"/>
              <p:nvPr/>
            </p:nvSpPr>
            <p:spPr>
              <a:xfrm>
                <a:off x="1088001" y="2900840"/>
                <a:ext cx="2814741" cy="627823"/>
              </a:xfrm>
              <a:prstGeom prst="rect">
                <a:avLst/>
              </a:prstGeom>
              <a:solidFill>
                <a:srgbClr val="139882"/>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Video Search API</a:t>
                </a:r>
              </a:p>
            </p:txBody>
          </p:sp>
          <p:pic>
            <p:nvPicPr>
              <p:cNvPr id="82" name="Picture 81"/>
              <p:cNvPicPr>
                <a:picLocks noChangeAspect="1"/>
              </p:cNvPicPr>
              <p:nvPr/>
            </p:nvPicPr>
            <p:blipFill>
              <a:blip r:embed="rId8"/>
              <a:stretch>
                <a:fillRect/>
              </a:stretch>
            </p:blipFill>
            <p:spPr>
              <a:xfrm>
                <a:off x="633936" y="2900744"/>
                <a:ext cx="624028" cy="614743"/>
              </a:xfrm>
              <a:prstGeom prst="rect">
                <a:avLst/>
              </a:prstGeom>
            </p:spPr>
          </p:pic>
        </p:grpSp>
      </p:grpSp>
      <p:sp>
        <p:nvSpPr>
          <p:cNvPr id="86" name="Rectangle 85"/>
          <p:cNvSpPr/>
          <p:nvPr/>
        </p:nvSpPr>
        <p:spPr>
          <a:xfrm>
            <a:off x="526389" y="6576060"/>
            <a:ext cx="3261360" cy="256467"/>
          </a:xfrm>
          <a:prstGeom prst="rect">
            <a:avLst/>
          </a:prstGeom>
        </p:spPr>
        <p:txBody>
          <a:bodyPr wrap="square">
            <a:spAutoFit/>
          </a:bodyPr>
          <a:lstStyle/>
          <a:p>
            <a:pPr defTabSz="896182" latinLnBrk="0">
              <a:defRPr/>
            </a:pPr>
            <a:r>
              <a:rPr lang="en-US" sz="1078" kern="0" dirty="0">
                <a:solidFill>
                  <a:srgbClr val="FFFFFF"/>
                </a:solidFill>
                <a:latin typeface="Segoe UI Light"/>
              </a:rPr>
              <a:t>*screenshots show actual search results in bing.com</a:t>
            </a:r>
          </a:p>
        </p:txBody>
      </p:sp>
      <p:sp>
        <p:nvSpPr>
          <p:cNvPr id="36" name="TextBox 35"/>
          <p:cNvSpPr txBox="1"/>
          <p:nvPr/>
        </p:nvSpPr>
        <p:spPr>
          <a:xfrm>
            <a:off x="286236" y="944676"/>
            <a:ext cx="10985517" cy="669832"/>
          </a:xfrm>
          <a:prstGeom prst="rect">
            <a:avLst/>
          </a:prstGeom>
          <a:noFill/>
        </p:spPr>
        <p:txBody>
          <a:bodyPr wrap="square" lIns="179285" tIns="143428" rIns="179285" bIns="143428" rtlCol="0">
            <a:spAutoFit/>
          </a:bodyPr>
          <a:lstStyle/>
          <a:p>
            <a:pPr defTabSz="914367" latinLnBrk="0">
              <a:lnSpc>
                <a:spcPct val="90000"/>
              </a:lnSpc>
              <a:spcAft>
                <a:spcPts val="588"/>
              </a:spcAft>
              <a:defRPr/>
            </a:pPr>
            <a:r>
              <a:rPr lang="en-US" sz="2745" dirty="0">
                <a:gradFill>
                  <a:gsLst>
                    <a:gs pos="2917">
                      <a:srgbClr val="FFFFFF"/>
                    </a:gs>
                    <a:gs pos="30000">
                      <a:srgbClr val="FFFFFF"/>
                    </a:gs>
                  </a:gsLst>
                  <a:lin ang="5400000" scaled="0"/>
                </a:gradFill>
                <a:latin typeface="Segoe UI Light"/>
              </a:rPr>
              <a:t>Get more results, features and metadata tailored to each search vertical</a:t>
            </a:r>
          </a:p>
        </p:txBody>
      </p:sp>
      <p:grpSp>
        <p:nvGrpSpPr>
          <p:cNvPr id="2" name="Group 1"/>
          <p:cNvGrpSpPr/>
          <p:nvPr/>
        </p:nvGrpSpPr>
        <p:grpSpPr>
          <a:xfrm>
            <a:off x="562681" y="5094561"/>
            <a:ext cx="3216763" cy="1463593"/>
            <a:chOff x="573963" y="5196221"/>
            <a:chExt cx="3281266" cy="1492941"/>
          </a:xfrm>
        </p:grpSpPr>
        <p:grpSp>
          <p:nvGrpSpPr>
            <p:cNvPr id="89" name="Group 88"/>
            <p:cNvGrpSpPr/>
            <p:nvPr/>
          </p:nvGrpSpPr>
          <p:grpSpPr>
            <a:xfrm>
              <a:off x="573963" y="5196221"/>
              <a:ext cx="3281266" cy="1492941"/>
              <a:chOff x="997458" y="4843453"/>
              <a:chExt cx="3281266" cy="1492941"/>
            </a:xfrm>
          </p:grpSpPr>
          <p:pic>
            <p:nvPicPr>
              <p:cNvPr id="81" name="Picture 80"/>
              <p:cNvPicPr>
                <a:picLocks noChangeAspect="1"/>
              </p:cNvPicPr>
              <p:nvPr/>
            </p:nvPicPr>
            <p:blipFill>
              <a:blip r:embed="rId9"/>
              <a:stretch>
                <a:fillRect/>
              </a:stretch>
            </p:blipFill>
            <p:spPr>
              <a:xfrm>
                <a:off x="1002534" y="5478472"/>
                <a:ext cx="3276189" cy="857922"/>
              </a:xfrm>
              <a:prstGeom prst="rect">
                <a:avLst/>
              </a:prstGeom>
            </p:spPr>
          </p:pic>
          <p:grpSp>
            <p:nvGrpSpPr>
              <p:cNvPr id="85" name="Group 84"/>
              <p:cNvGrpSpPr/>
              <p:nvPr/>
            </p:nvGrpSpPr>
            <p:grpSpPr>
              <a:xfrm>
                <a:off x="997458" y="4843453"/>
                <a:ext cx="3281266" cy="635018"/>
                <a:chOff x="633936" y="4662345"/>
                <a:chExt cx="3281266" cy="635018"/>
              </a:xfrm>
            </p:grpSpPr>
            <p:sp>
              <p:nvSpPr>
                <p:cNvPr id="73" name="TextBox 72"/>
                <p:cNvSpPr txBox="1"/>
                <p:nvPr/>
              </p:nvSpPr>
              <p:spPr>
                <a:xfrm>
                  <a:off x="1100461" y="4662345"/>
                  <a:ext cx="2814741" cy="627823"/>
                </a:xfrm>
                <a:prstGeom prst="rect">
                  <a:avLst/>
                </a:prstGeom>
                <a:solidFill>
                  <a:srgbClr val="139882"/>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News Search API</a:t>
                  </a:r>
                </a:p>
              </p:txBody>
            </p:sp>
            <p:pic>
              <p:nvPicPr>
                <p:cNvPr id="83" name="Picture 82"/>
                <p:cNvPicPr>
                  <a:picLocks noChangeAspect="1"/>
                </p:cNvPicPr>
                <p:nvPr/>
              </p:nvPicPr>
              <p:blipFill>
                <a:blip r:embed="rId10"/>
                <a:stretch>
                  <a:fillRect/>
                </a:stretch>
              </p:blipFill>
              <p:spPr>
                <a:xfrm>
                  <a:off x="633936" y="4668674"/>
                  <a:ext cx="624029" cy="628689"/>
                </a:xfrm>
                <a:prstGeom prst="rect">
                  <a:avLst/>
                </a:prstGeom>
              </p:spPr>
            </p:pic>
          </p:grpSp>
        </p:grpSp>
        <p:sp>
          <p:nvSpPr>
            <p:cNvPr id="35" name="Rectangle 34"/>
            <p:cNvSpPr/>
            <p:nvPr/>
          </p:nvSpPr>
          <p:spPr bwMode="auto">
            <a:xfrm>
              <a:off x="597856" y="6545261"/>
              <a:ext cx="3257372" cy="14390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latinLnBrk="0">
                <a:lnSpc>
                  <a:spcPct val="90000"/>
                </a:lnSpc>
                <a:spcBef>
                  <a:spcPct val="0"/>
                </a:spcBef>
                <a:spcAft>
                  <a:spcPct val="0"/>
                </a:spcAft>
                <a:defRPr/>
              </a:pPr>
              <a:r>
                <a:rPr lang="en-US" sz="980" dirty="0">
                  <a:solidFill>
                    <a:srgbClr val="505050"/>
                  </a:solidFill>
                  <a:latin typeface="Segoe UI"/>
                  <a:ea typeface="Segoe UI" pitchFamily="34" charset="0"/>
                  <a:cs typeface="Segoe UI" pitchFamily="34" charset="0"/>
                </a:rPr>
                <a:t>source: cnn.com</a:t>
              </a:r>
            </a:p>
          </p:txBody>
        </p:sp>
      </p:grpSp>
    </p:spTree>
    <p:extLst>
      <p:ext uri="{BB962C8B-B14F-4D97-AF65-F5344CB8AC3E}">
        <p14:creationId xmlns:p14="http://schemas.microsoft.com/office/powerpoint/2010/main" val="1719654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6" grpId="0" animBg="1"/>
      <p:bldP spid="20" grpId="0"/>
      <p:bldP spid="58" grpId="0" animBg="1"/>
      <p:bldP spid="59" grpId="0" animBg="1"/>
      <p:bldP spid="63" grpId="0"/>
      <p:bldP spid="70" grpId="0" animBg="1"/>
      <p:bldP spid="71" grpId="0" animBg="1"/>
      <p:bldP spid="75" grpId="0"/>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89" y="2777828"/>
            <a:ext cx="11032958" cy="1158629"/>
          </a:xfrm>
        </p:spPr>
        <p:txBody>
          <a:bodyPr/>
          <a:lstStyle/>
          <a:p>
            <a:r>
              <a:rPr lang="en-US" dirty="0"/>
              <a:t>Demo</a:t>
            </a:r>
          </a:p>
        </p:txBody>
      </p:sp>
    </p:spTree>
    <p:extLst>
      <p:ext uri="{BB962C8B-B14F-4D97-AF65-F5344CB8AC3E}">
        <p14:creationId xmlns:p14="http://schemas.microsoft.com/office/powerpoint/2010/main" val="388940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066" y="1412045"/>
            <a:ext cx="11651870" cy="1430057"/>
          </a:xfrm>
        </p:spPr>
        <p:txBody>
          <a:bodyPr/>
          <a:lstStyle/>
          <a:p>
            <a:pPr>
              <a:spcBef>
                <a:spcPts val="1765"/>
              </a:spcBef>
            </a:pPr>
            <a:r>
              <a:rPr lang="en-US" sz="3136" dirty="0"/>
              <a:t>Sign up and get started today for free at </a:t>
            </a:r>
            <a:r>
              <a:rPr lang="en-US" sz="5882" dirty="0">
                <a:hlinkClick r:id="rId3"/>
              </a:rPr>
              <a:t>www.microsoft.com/cognitive</a:t>
            </a:r>
            <a:endParaRPr lang="en-US" sz="3137" dirty="0"/>
          </a:p>
        </p:txBody>
      </p:sp>
      <p:sp>
        <p:nvSpPr>
          <p:cNvPr id="3" name="Title 2"/>
          <p:cNvSpPr>
            <a:spLocks noGrp="1"/>
          </p:cNvSpPr>
          <p:nvPr>
            <p:ph type="title"/>
          </p:nvPr>
        </p:nvSpPr>
        <p:spPr>
          <a:xfrm>
            <a:off x="270067" y="142577"/>
            <a:ext cx="11654187" cy="899409"/>
          </a:xfrm>
        </p:spPr>
        <p:txBody>
          <a:bodyPr/>
          <a:lstStyle/>
          <a:p>
            <a:r>
              <a:rPr lang="en-US" dirty="0"/>
              <a:t>Developer Call to Action</a:t>
            </a:r>
          </a:p>
        </p:txBody>
      </p:sp>
    </p:spTree>
    <p:extLst>
      <p:ext uri="{BB962C8B-B14F-4D97-AF65-F5344CB8AC3E}">
        <p14:creationId xmlns:p14="http://schemas.microsoft.com/office/powerpoint/2010/main" val="3795142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35265" y="2641135"/>
            <a:ext cx="9690652" cy="1663147"/>
          </a:xfrm>
          <a:prstGeom prst="rect">
            <a:avLst/>
          </a:prstGeom>
          <a:no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5400" b="1" i="0" u="none" strike="noStrike" kern="1200" cap="none" spc="0" normalizeH="0" baseline="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rPr>
              <a:t>Internet of Things</a:t>
            </a:r>
          </a:p>
        </p:txBody>
      </p:sp>
      <p:sp>
        <p:nvSpPr>
          <p:cNvPr id="3" name="직사각형 2"/>
          <p:cNvSpPr/>
          <p:nvPr/>
        </p:nvSpPr>
        <p:spPr>
          <a:xfrm>
            <a:off x="735265" y="2117915"/>
            <a:ext cx="4963218"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chemeClr val="bg1"/>
                </a:solidFill>
                <a:effectLst/>
                <a:uLnTx/>
                <a:uFillTx/>
              </a:rPr>
              <a:t>http://www.microsoft.com/iot</a:t>
            </a:r>
            <a:endParaRPr kumimoji="0" lang="ko-KR" altLang="en-US" sz="2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86695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War of IT</a:t>
            </a:r>
            <a:endParaRPr lang="ko-KR" altLang="en-US" b="1"/>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367246"/>
            <a:ext cx="3316736" cy="4704589"/>
          </a:xfrm>
          <a:prstGeom prst="rect">
            <a:avLst/>
          </a:prstGeom>
        </p:spPr>
      </p:pic>
      <p:pic>
        <p:nvPicPr>
          <p:cNvPr id="4" name="그림 3"/>
          <p:cNvPicPr>
            <a:picLocks noChangeAspect="1"/>
          </p:cNvPicPr>
          <p:nvPr/>
        </p:nvPicPr>
        <p:blipFill>
          <a:blip r:embed="rId3"/>
          <a:stretch>
            <a:fillRect/>
          </a:stretch>
        </p:blipFill>
        <p:spPr>
          <a:xfrm>
            <a:off x="4930660" y="650114"/>
            <a:ext cx="7825042" cy="6844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4533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p:cNvSpPr>
            <a:spLocks noChangeAspect="1"/>
          </p:cNvSpPr>
          <p:nvPr/>
        </p:nvSpPr>
        <p:spPr bwMode="black">
          <a:xfrm>
            <a:off x="4031310" y="1378741"/>
            <a:ext cx="7308442" cy="4281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rgbClr val="89CBFF">
                <a:alpha val="40000"/>
              </a:srgb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 name="TextBox 9"/>
          <p:cNvSpPr txBox="1"/>
          <p:nvPr/>
        </p:nvSpPr>
        <p:spPr>
          <a:xfrm>
            <a:off x="1624362" y="4881981"/>
            <a:ext cx="1751242" cy="683125"/>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Sensors on </a:t>
            </a:r>
          </a:p>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Linux (</a:t>
            </a: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Rasberian</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a:t>
            </a:r>
          </a:p>
        </p:txBody>
      </p:sp>
      <p:pic>
        <p:nvPicPr>
          <p:cNvPr id="11" name="Picture 16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6903" y="4858266"/>
            <a:ext cx="500340" cy="585432"/>
          </a:xfrm>
          <a:prstGeom prst="rect">
            <a:avLst/>
          </a:prstGeom>
        </p:spPr>
      </p:pic>
      <p:cxnSp>
        <p:nvCxnSpPr>
          <p:cNvPr id="12" name="Straight Arrow Connector 13"/>
          <p:cNvCxnSpPr/>
          <p:nvPr/>
        </p:nvCxnSpPr>
        <p:spPr>
          <a:xfrm>
            <a:off x="6730856" y="456114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44"/>
          <p:cNvGrpSpPr>
            <a:grpSpLocks noChangeAspect="1"/>
          </p:cNvGrpSpPr>
          <p:nvPr/>
        </p:nvGrpSpPr>
        <p:grpSpPr>
          <a:xfrm>
            <a:off x="8264891" y="4333353"/>
            <a:ext cx="701263" cy="448212"/>
            <a:chOff x="7884058" y="5368509"/>
            <a:chExt cx="324905" cy="207663"/>
          </a:xfrm>
          <a:solidFill>
            <a:schemeClr val="accent1"/>
          </a:solidFill>
        </p:grpSpPr>
        <p:sp>
          <p:nvSpPr>
            <p:cNvPr id="1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19" name="Freeform 173"/>
          <p:cNvSpPr>
            <a:spLocks noChangeAspect="1"/>
          </p:cNvSpPr>
          <p:nvPr/>
        </p:nvSpPr>
        <p:spPr bwMode="auto">
          <a:xfrm flipH="1">
            <a:off x="10128899" y="316263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74"/>
          <p:cNvGrpSpPr>
            <a:grpSpLocks noChangeAspect="1"/>
          </p:cNvGrpSpPr>
          <p:nvPr/>
        </p:nvGrpSpPr>
        <p:grpSpPr>
          <a:xfrm>
            <a:off x="8391648" y="3148606"/>
            <a:ext cx="365957" cy="448212"/>
            <a:chOff x="-3084513" y="3390510"/>
            <a:chExt cx="2716213" cy="3363913"/>
          </a:xfrm>
          <a:solidFill>
            <a:schemeClr val="accent1"/>
          </a:solidFill>
        </p:grpSpPr>
        <p:sp>
          <p:nvSpPr>
            <p:cNvPr id="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23" name="TextBox 22"/>
          <p:cNvSpPr txBox="1"/>
          <p:nvPr/>
        </p:nvSpPr>
        <p:spPr>
          <a:xfrm>
            <a:off x="8032986" y="3547997"/>
            <a:ext cx="1292760" cy="389721"/>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SQL Database</a:t>
            </a:r>
          </a:p>
        </p:txBody>
      </p:sp>
      <p:sp>
        <p:nvSpPr>
          <p:cNvPr id="24" name="TextBox 23"/>
          <p:cNvSpPr txBox="1"/>
          <p:nvPr/>
        </p:nvSpPr>
        <p:spPr>
          <a:xfrm>
            <a:off x="9769199" y="3547997"/>
            <a:ext cx="1342976" cy="683125"/>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Machine Learning</a:t>
            </a:r>
          </a:p>
        </p:txBody>
      </p:sp>
      <p:cxnSp>
        <p:nvCxnSpPr>
          <p:cNvPr id="25" name="Straight Arrow Connector 180"/>
          <p:cNvCxnSpPr/>
          <p:nvPr/>
        </p:nvCxnSpPr>
        <p:spPr>
          <a:xfrm rot="5400000" flipV="1">
            <a:off x="9452874" y="297177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912304" y="4726390"/>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Power BI</a:t>
            </a:r>
          </a:p>
        </p:txBody>
      </p:sp>
      <p:grpSp>
        <p:nvGrpSpPr>
          <p:cNvPr id="27" name="Group 8"/>
          <p:cNvGrpSpPr/>
          <p:nvPr/>
        </p:nvGrpSpPr>
        <p:grpSpPr>
          <a:xfrm>
            <a:off x="5527185" y="4267107"/>
            <a:ext cx="1773139" cy="1008740"/>
            <a:chOff x="8216216" y="4045897"/>
            <a:chExt cx="1475408" cy="817397"/>
          </a:xfrm>
        </p:grpSpPr>
        <p:grpSp>
          <p:nvGrpSpPr>
            <p:cNvPr id="28" name="Group 163"/>
            <p:cNvGrpSpPr>
              <a:grpSpLocks noChangeAspect="1"/>
            </p:cNvGrpSpPr>
            <p:nvPr/>
          </p:nvGrpSpPr>
          <p:grpSpPr>
            <a:xfrm>
              <a:off x="8494677" y="4045897"/>
              <a:ext cx="583465" cy="448212"/>
              <a:chOff x="1260022" y="5196402"/>
              <a:chExt cx="3273425" cy="2514600"/>
            </a:xfrm>
            <a:solidFill>
              <a:schemeClr val="accent1"/>
            </a:solidFill>
          </p:grpSpPr>
          <p:sp>
            <p:nvSpPr>
              <p:cNvPr id="30"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p:cNvSpPr txBox="1"/>
            <p:nvPr/>
          </p:nvSpPr>
          <p:spPr>
            <a:xfrm>
              <a:off x="8216216" y="4473581"/>
              <a:ext cx="1475408"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Stream Analytics</a:t>
              </a:r>
            </a:p>
          </p:txBody>
        </p:sp>
      </p:grpSp>
      <p:cxnSp>
        <p:nvCxnSpPr>
          <p:cNvPr id="34" name="Straight Arrow Connector 195"/>
          <p:cNvCxnSpPr>
            <a:cxnSpLocks/>
          </p:cNvCxnSpPr>
          <p:nvPr/>
        </p:nvCxnSpPr>
        <p:spPr>
          <a:xfrm>
            <a:off x="2514721" y="4558240"/>
            <a:ext cx="1203371"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1"/>
          <p:cNvCxnSpPr/>
          <p:nvPr/>
        </p:nvCxnSpPr>
        <p:spPr>
          <a:xfrm>
            <a:off x="7447862" y="571300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72"/>
          <p:cNvCxnSpPr/>
          <p:nvPr/>
        </p:nvCxnSpPr>
        <p:spPr>
          <a:xfrm>
            <a:off x="7447862" y="340658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18"/>
          <p:cNvCxnSpPr/>
          <p:nvPr/>
        </p:nvCxnSpPr>
        <p:spPr>
          <a:xfrm>
            <a:off x="7446093" y="340658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70"/>
          <p:cNvCxnSpPr>
            <a:cxnSpLocks/>
          </p:cNvCxnSpPr>
          <p:nvPr/>
        </p:nvCxnSpPr>
        <p:spPr>
          <a:xfrm>
            <a:off x="4558766" y="4552833"/>
            <a:ext cx="11169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17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41814" y="4237608"/>
            <a:ext cx="603134" cy="644373"/>
          </a:xfrm>
          <a:prstGeom prst="rect">
            <a:avLst/>
          </a:prstGeom>
          <a:solidFill>
            <a:schemeClr val="accent1">
              <a:lumMod val="75000"/>
            </a:schemeClr>
          </a:solidFill>
        </p:spPr>
      </p:pic>
      <p:sp>
        <p:nvSpPr>
          <p:cNvPr id="40" name="Rectangle 75"/>
          <p:cNvSpPr/>
          <p:nvPr/>
        </p:nvSpPr>
        <p:spPr>
          <a:xfrm>
            <a:off x="3688822" y="4912745"/>
            <a:ext cx="943510" cy="263969"/>
          </a:xfrm>
          <a:prstGeom prst="rect">
            <a:avLst/>
          </a:prstGeom>
        </p:spPr>
        <p:txBody>
          <a:bodyPr wrap="square">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Hubs</a:t>
            </a:r>
          </a:p>
        </p:txBody>
      </p:sp>
      <p:sp>
        <p:nvSpPr>
          <p:cNvPr id="41" name="TextBox 40"/>
          <p:cNvSpPr txBox="1"/>
          <p:nvPr/>
        </p:nvSpPr>
        <p:spPr>
          <a:xfrm>
            <a:off x="7960392" y="5904775"/>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endPar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endParaRPr>
          </a:p>
        </p:txBody>
      </p:sp>
      <p:pic>
        <p:nvPicPr>
          <p:cNvPr id="42" name="Picture 14"/>
          <p:cNvPicPr>
            <a:picLocks noChangeAspect="1"/>
          </p:cNvPicPr>
          <p:nvPr/>
        </p:nvPicPr>
        <p:blipFill>
          <a:blip r:embed="rId4"/>
          <a:stretch>
            <a:fillRect/>
          </a:stretch>
        </p:blipFill>
        <p:spPr>
          <a:xfrm>
            <a:off x="1153858" y="3706982"/>
            <a:ext cx="1306528" cy="1247140"/>
          </a:xfrm>
          <a:prstGeom prst="rect">
            <a:avLst/>
          </a:prstGeom>
        </p:spPr>
      </p:pic>
      <p:sp>
        <p:nvSpPr>
          <p:cNvPr id="43" name="TextBox 42"/>
          <p:cNvSpPr txBox="1"/>
          <p:nvPr/>
        </p:nvSpPr>
        <p:spPr>
          <a:xfrm>
            <a:off x="7642214" y="5976988"/>
            <a:ext cx="2064044" cy="452522"/>
          </a:xfrm>
          <a:prstGeom prst="rect">
            <a:avLst/>
          </a:prstGeom>
          <a:noFill/>
        </p:spPr>
        <p:txBody>
          <a:bodyPr wrap="square" lIns="179285" tIns="143428" rIns="179285" bIns="143428"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Blob / Table</a:t>
            </a:r>
          </a:p>
        </p:txBody>
      </p:sp>
      <p:pic>
        <p:nvPicPr>
          <p:cNvPr id="44" name="Picture 8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5302" y="5304154"/>
            <a:ext cx="798262" cy="798262"/>
          </a:xfrm>
          <a:prstGeom prst="rect">
            <a:avLst/>
          </a:prstGeom>
        </p:spPr>
      </p:pic>
      <p:grpSp>
        <p:nvGrpSpPr>
          <p:cNvPr id="45" name="Group 17"/>
          <p:cNvGrpSpPr/>
          <p:nvPr/>
        </p:nvGrpSpPr>
        <p:grpSpPr>
          <a:xfrm>
            <a:off x="8987390" y="1268528"/>
            <a:ext cx="1351891" cy="1368949"/>
            <a:chOff x="5296450" y="255916"/>
            <a:chExt cx="1351891" cy="1368949"/>
          </a:xfrm>
        </p:grpSpPr>
        <p:sp>
          <p:nvSpPr>
            <p:cNvPr id="46" name="Rectangle 83"/>
            <p:cNvSpPr/>
            <p:nvPr/>
          </p:nvSpPr>
          <p:spPr bwMode="auto">
            <a:xfrm>
              <a:off x="5296450" y="255916"/>
              <a:ext cx="1351891" cy="13689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Cognitive Services</a:t>
              </a:r>
            </a:p>
          </p:txBody>
        </p:sp>
        <p:grpSp>
          <p:nvGrpSpPr>
            <p:cNvPr id="47" name="Group 99"/>
            <p:cNvGrpSpPr/>
            <p:nvPr/>
          </p:nvGrpSpPr>
          <p:grpSpPr>
            <a:xfrm>
              <a:off x="5509715" y="965145"/>
              <a:ext cx="844662" cy="596049"/>
              <a:chOff x="7822816" y="2717080"/>
              <a:chExt cx="427431" cy="274077"/>
            </a:xfrm>
          </p:grpSpPr>
          <p:sp>
            <p:nvSpPr>
              <p:cNvPr id="48" name="Freeform 10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cxnSp>
        <p:nvCxnSpPr>
          <p:cNvPr id="50" name="Straight Arrow Connector 108"/>
          <p:cNvCxnSpPr>
            <a:cxnSpLocks/>
          </p:cNvCxnSpPr>
          <p:nvPr/>
        </p:nvCxnSpPr>
        <p:spPr>
          <a:xfrm>
            <a:off x="1525474" y="1982591"/>
            <a:ext cx="686617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109"/>
          <p:cNvCxnSpPr>
            <a:cxnSpLocks/>
          </p:cNvCxnSpPr>
          <p:nvPr/>
        </p:nvCxnSpPr>
        <p:spPr>
          <a:xfrm>
            <a:off x="1525474" y="1989046"/>
            <a:ext cx="0" cy="195996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6308566" y="609929"/>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Microsoft Cognitive Services</a:t>
            </a:r>
          </a:p>
        </p:txBody>
      </p:sp>
      <p:sp>
        <p:nvSpPr>
          <p:cNvPr id="54" name="직사각형 53"/>
          <p:cNvSpPr/>
          <p:nvPr/>
        </p:nvSpPr>
        <p:spPr>
          <a:xfrm>
            <a:off x="-260953" y="2993499"/>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IoT Service</a:t>
            </a:r>
          </a:p>
        </p:txBody>
      </p:sp>
      <p:sp>
        <p:nvSpPr>
          <p:cNvPr id="55" name="직사각형 54"/>
          <p:cNvSpPr/>
          <p:nvPr/>
        </p:nvSpPr>
        <p:spPr>
          <a:xfrm>
            <a:off x="7504441" y="4162822"/>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Machine Learning</a:t>
            </a:r>
          </a:p>
        </p:txBody>
      </p:sp>
    </p:spTree>
    <p:extLst>
      <p:ext uri="{BB962C8B-B14F-4D97-AF65-F5344CB8AC3E}">
        <p14:creationId xmlns:p14="http://schemas.microsoft.com/office/powerpoint/2010/main" val="2012160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391912" y="948614"/>
            <a:ext cx="10906211" cy="4550486"/>
          </a:xfrm>
          <a:prstGeom prst="rect">
            <a:avLst/>
          </a:prstGeom>
        </p:spPr>
      </p:pic>
      <p:sp>
        <p:nvSpPr>
          <p:cNvPr id="3" name="직사각형 2"/>
          <p:cNvSpPr/>
          <p:nvPr/>
        </p:nvSpPr>
        <p:spPr>
          <a:xfrm>
            <a:off x="391912" y="5499100"/>
            <a:ext cx="9844287" cy="646331"/>
          </a:xfrm>
          <a:prstGeom prst="rect">
            <a:avLst/>
          </a:prstGeom>
        </p:spPr>
        <p:txBody>
          <a:bodyPr wrap="square">
            <a:spAutoFit/>
          </a:bodyPr>
          <a:lstStyle/>
          <a:p>
            <a:pPr marL="171450" lvl="0" indent="-171450" latinLnBrk="0">
              <a:buFont typeface="Arial" panose="020B0604020202020204" pitchFamily="34" charset="0"/>
              <a:buChar char="•"/>
              <a:defRPr/>
            </a:pPr>
            <a:r>
              <a:rPr lang="ko-KR" altLang="en-US" kern="0" dirty="0"/>
              <a:t>지원되는 프로토콜은 </a:t>
            </a:r>
            <a:r>
              <a:rPr lang="en-US" altLang="ko-KR" kern="0" dirty="0"/>
              <a:t>HTTP1.1, MQTT, AMQP 1.0 (16</a:t>
            </a:r>
            <a:r>
              <a:rPr lang="ko-KR" altLang="en-US" kern="0" dirty="0"/>
              <a:t>년 </a:t>
            </a:r>
            <a:r>
              <a:rPr lang="en-US" altLang="ko-KR" kern="0" dirty="0"/>
              <a:t>4</a:t>
            </a:r>
            <a:r>
              <a:rPr lang="ko-KR" altLang="en-US" kern="0" dirty="0"/>
              <a:t>월 </a:t>
            </a:r>
            <a:r>
              <a:rPr lang="en-US" altLang="ko-KR" kern="0" dirty="0"/>
              <a:t>OPC </a:t>
            </a:r>
            <a:r>
              <a:rPr lang="ko-KR" altLang="en-US" kern="0" dirty="0"/>
              <a:t>공식지원 발표</a:t>
            </a:r>
            <a:r>
              <a:rPr lang="en-US" altLang="ko-KR" kern="0" dirty="0"/>
              <a:t>)</a:t>
            </a:r>
          </a:p>
          <a:p>
            <a:pPr marL="171450" lvl="0" indent="-171450" latinLnBrk="0">
              <a:buFont typeface="Arial" panose="020B0604020202020204" pitchFamily="34" charset="0"/>
              <a:buChar char="•"/>
              <a:defRPr/>
            </a:pPr>
            <a:r>
              <a:rPr lang="en-US" altLang="ko-KR" kern="0" dirty="0"/>
              <a:t>LWM2M, </a:t>
            </a:r>
            <a:r>
              <a:rPr lang="en-US" altLang="ko-KR" kern="0" dirty="0" err="1"/>
              <a:t>CoAP</a:t>
            </a:r>
            <a:r>
              <a:rPr lang="en-US" altLang="ko-KR" kern="0" dirty="0"/>
              <a:t> </a:t>
            </a:r>
            <a:r>
              <a:rPr lang="ko-KR" altLang="en-US" kern="0" dirty="0"/>
              <a:t>등의 지원은 계획 중이나 시기 미정</a:t>
            </a:r>
            <a:endParaRPr lang="en-US" altLang="ko-KR" kern="0" dirty="0"/>
          </a:p>
        </p:txBody>
      </p:sp>
      <p:sp>
        <p:nvSpPr>
          <p:cNvPr id="4" name="TextBox 3"/>
          <p:cNvSpPr txBox="1"/>
          <p:nvPr/>
        </p:nvSpPr>
        <p:spPr>
          <a:xfrm>
            <a:off x="647700" y="302283"/>
            <a:ext cx="1686680" cy="584775"/>
          </a:xfrm>
          <a:prstGeom prst="rect">
            <a:avLst/>
          </a:prstGeom>
          <a:noFill/>
        </p:spPr>
        <p:txBody>
          <a:bodyPr wrap="none" rtlCol="0">
            <a:spAutoFit/>
          </a:bodyPr>
          <a:lstStyle/>
          <a:p>
            <a:r>
              <a:rPr lang="en-US" altLang="ko-KR" sz="3200" dirty="0"/>
              <a:t>IoT Hub</a:t>
            </a:r>
            <a:endParaRPr lang="ko-KR" altLang="en-US" sz="3200" dirty="0"/>
          </a:p>
        </p:txBody>
      </p:sp>
    </p:spTree>
    <p:extLst>
      <p:ext uri="{BB962C8B-B14F-4D97-AF65-F5344CB8AC3E}">
        <p14:creationId xmlns:p14="http://schemas.microsoft.com/office/powerpoint/2010/main" val="1035274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612900" y="929419"/>
            <a:ext cx="9690099" cy="4901231"/>
          </a:xfrm>
          <a:prstGeom prst="rect">
            <a:avLst/>
          </a:prstGeom>
        </p:spPr>
      </p:pic>
      <p:sp>
        <p:nvSpPr>
          <p:cNvPr id="3" name="TextBox 2"/>
          <p:cNvSpPr txBox="1"/>
          <p:nvPr/>
        </p:nvSpPr>
        <p:spPr>
          <a:xfrm>
            <a:off x="647700" y="302283"/>
            <a:ext cx="3093283" cy="584775"/>
          </a:xfrm>
          <a:prstGeom prst="rect">
            <a:avLst/>
          </a:prstGeom>
          <a:noFill/>
        </p:spPr>
        <p:txBody>
          <a:bodyPr wrap="none" rtlCol="0">
            <a:spAutoFit/>
          </a:bodyPr>
          <a:lstStyle/>
          <a:p>
            <a:r>
              <a:rPr lang="en-US" altLang="ko-KR" sz="3200" dirty="0"/>
              <a:t>Stream Analysis</a:t>
            </a:r>
            <a:endParaRPr lang="ko-KR" altLang="en-US" sz="3200" dirty="0"/>
          </a:p>
        </p:txBody>
      </p:sp>
    </p:spTree>
    <p:extLst>
      <p:ext uri="{BB962C8B-B14F-4D97-AF65-F5344CB8AC3E}">
        <p14:creationId xmlns:p14="http://schemas.microsoft.com/office/powerpoint/2010/main" val="2131797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p:cNvSpPr>
            <a:spLocks noChangeAspect="1"/>
          </p:cNvSpPr>
          <p:nvPr/>
        </p:nvSpPr>
        <p:spPr bwMode="black">
          <a:xfrm>
            <a:off x="4031310" y="1378741"/>
            <a:ext cx="7308442" cy="4281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rgbClr val="89CBFF">
                <a:alpha val="40000"/>
              </a:srgb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 name="TextBox 9"/>
          <p:cNvSpPr txBox="1"/>
          <p:nvPr/>
        </p:nvSpPr>
        <p:spPr>
          <a:xfrm>
            <a:off x="1624362" y="4881981"/>
            <a:ext cx="1751242" cy="683125"/>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Sensors on </a:t>
            </a:r>
          </a:p>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Linux (</a:t>
            </a: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Rasberian</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a:t>
            </a:r>
          </a:p>
        </p:txBody>
      </p:sp>
      <p:pic>
        <p:nvPicPr>
          <p:cNvPr id="11" name="Picture 16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6903" y="4858266"/>
            <a:ext cx="500340" cy="585432"/>
          </a:xfrm>
          <a:prstGeom prst="rect">
            <a:avLst/>
          </a:prstGeom>
        </p:spPr>
      </p:pic>
      <p:cxnSp>
        <p:nvCxnSpPr>
          <p:cNvPr id="12" name="Straight Arrow Connector 13"/>
          <p:cNvCxnSpPr/>
          <p:nvPr/>
        </p:nvCxnSpPr>
        <p:spPr>
          <a:xfrm>
            <a:off x="6730856" y="456114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44"/>
          <p:cNvGrpSpPr>
            <a:grpSpLocks noChangeAspect="1"/>
          </p:cNvGrpSpPr>
          <p:nvPr/>
        </p:nvGrpSpPr>
        <p:grpSpPr>
          <a:xfrm>
            <a:off x="8264891" y="4333353"/>
            <a:ext cx="701263" cy="448212"/>
            <a:chOff x="7884058" y="5368509"/>
            <a:chExt cx="324905" cy="207663"/>
          </a:xfrm>
          <a:solidFill>
            <a:schemeClr val="accent1"/>
          </a:solidFill>
        </p:grpSpPr>
        <p:sp>
          <p:nvSpPr>
            <p:cNvPr id="1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19" name="Freeform 173"/>
          <p:cNvSpPr>
            <a:spLocks noChangeAspect="1"/>
          </p:cNvSpPr>
          <p:nvPr/>
        </p:nvSpPr>
        <p:spPr bwMode="auto">
          <a:xfrm flipH="1">
            <a:off x="10128899" y="316263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0" name="Group 174"/>
          <p:cNvGrpSpPr>
            <a:grpSpLocks noChangeAspect="1"/>
          </p:cNvGrpSpPr>
          <p:nvPr/>
        </p:nvGrpSpPr>
        <p:grpSpPr>
          <a:xfrm>
            <a:off x="8391648" y="3148606"/>
            <a:ext cx="365957" cy="448212"/>
            <a:chOff x="-3084513" y="3390510"/>
            <a:chExt cx="2716213" cy="3363913"/>
          </a:xfrm>
          <a:solidFill>
            <a:schemeClr val="accent1"/>
          </a:solidFill>
        </p:grpSpPr>
        <p:sp>
          <p:nvSpPr>
            <p:cNvPr id="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23" name="TextBox 22"/>
          <p:cNvSpPr txBox="1"/>
          <p:nvPr/>
        </p:nvSpPr>
        <p:spPr>
          <a:xfrm>
            <a:off x="8032986" y="3547997"/>
            <a:ext cx="1292760" cy="389721"/>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SQL Database</a:t>
            </a:r>
          </a:p>
        </p:txBody>
      </p:sp>
      <p:sp>
        <p:nvSpPr>
          <p:cNvPr id="24" name="TextBox 23"/>
          <p:cNvSpPr txBox="1"/>
          <p:nvPr/>
        </p:nvSpPr>
        <p:spPr>
          <a:xfrm>
            <a:off x="9769199" y="3547997"/>
            <a:ext cx="1342976" cy="683125"/>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Machine Learning</a:t>
            </a:r>
          </a:p>
        </p:txBody>
      </p:sp>
      <p:cxnSp>
        <p:nvCxnSpPr>
          <p:cNvPr id="25" name="Straight Arrow Connector 180"/>
          <p:cNvCxnSpPr/>
          <p:nvPr/>
        </p:nvCxnSpPr>
        <p:spPr>
          <a:xfrm rot="5400000" flipV="1">
            <a:off x="9452874" y="297177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912304" y="4726390"/>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Power BI</a:t>
            </a:r>
          </a:p>
        </p:txBody>
      </p:sp>
      <p:grpSp>
        <p:nvGrpSpPr>
          <p:cNvPr id="27" name="Group 8"/>
          <p:cNvGrpSpPr/>
          <p:nvPr/>
        </p:nvGrpSpPr>
        <p:grpSpPr>
          <a:xfrm>
            <a:off x="5527185" y="4267107"/>
            <a:ext cx="1773139" cy="1008740"/>
            <a:chOff x="8216216" y="4045897"/>
            <a:chExt cx="1475408" cy="817397"/>
          </a:xfrm>
        </p:grpSpPr>
        <p:grpSp>
          <p:nvGrpSpPr>
            <p:cNvPr id="28" name="Group 163"/>
            <p:cNvGrpSpPr>
              <a:grpSpLocks noChangeAspect="1"/>
            </p:cNvGrpSpPr>
            <p:nvPr/>
          </p:nvGrpSpPr>
          <p:grpSpPr>
            <a:xfrm>
              <a:off x="8494677" y="4045897"/>
              <a:ext cx="583465" cy="448212"/>
              <a:chOff x="1260022" y="5196402"/>
              <a:chExt cx="3273425" cy="2514600"/>
            </a:xfrm>
            <a:solidFill>
              <a:schemeClr val="accent1"/>
            </a:solidFill>
          </p:grpSpPr>
          <p:sp>
            <p:nvSpPr>
              <p:cNvPr id="30"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9" name="TextBox 28"/>
            <p:cNvSpPr txBox="1"/>
            <p:nvPr/>
          </p:nvSpPr>
          <p:spPr>
            <a:xfrm>
              <a:off x="8216216" y="4473581"/>
              <a:ext cx="1475408"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Stream Analytics</a:t>
              </a:r>
            </a:p>
          </p:txBody>
        </p:sp>
      </p:grpSp>
      <p:cxnSp>
        <p:nvCxnSpPr>
          <p:cNvPr id="34" name="Straight Arrow Connector 195"/>
          <p:cNvCxnSpPr>
            <a:cxnSpLocks/>
          </p:cNvCxnSpPr>
          <p:nvPr/>
        </p:nvCxnSpPr>
        <p:spPr>
          <a:xfrm>
            <a:off x="2514721" y="4558240"/>
            <a:ext cx="1203371"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71"/>
          <p:cNvCxnSpPr/>
          <p:nvPr/>
        </p:nvCxnSpPr>
        <p:spPr>
          <a:xfrm>
            <a:off x="7447862" y="571300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72"/>
          <p:cNvCxnSpPr/>
          <p:nvPr/>
        </p:nvCxnSpPr>
        <p:spPr>
          <a:xfrm>
            <a:off x="7447862" y="340658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18"/>
          <p:cNvCxnSpPr/>
          <p:nvPr/>
        </p:nvCxnSpPr>
        <p:spPr>
          <a:xfrm>
            <a:off x="7446093" y="340658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70"/>
          <p:cNvCxnSpPr>
            <a:cxnSpLocks/>
          </p:cNvCxnSpPr>
          <p:nvPr/>
        </p:nvCxnSpPr>
        <p:spPr>
          <a:xfrm>
            <a:off x="4558766" y="4552833"/>
            <a:ext cx="11169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17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41814" y="4237608"/>
            <a:ext cx="603134" cy="644373"/>
          </a:xfrm>
          <a:prstGeom prst="rect">
            <a:avLst/>
          </a:prstGeom>
          <a:solidFill>
            <a:schemeClr val="accent1">
              <a:lumMod val="75000"/>
            </a:schemeClr>
          </a:solidFill>
        </p:spPr>
      </p:pic>
      <p:sp>
        <p:nvSpPr>
          <p:cNvPr id="40" name="Rectangle 75"/>
          <p:cNvSpPr/>
          <p:nvPr/>
        </p:nvSpPr>
        <p:spPr>
          <a:xfrm>
            <a:off x="3688822" y="4912745"/>
            <a:ext cx="943510" cy="263969"/>
          </a:xfrm>
          <a:prstGeom prst="rect">
            <a:avLst/>
          </a:prstGeom>
        </p:spPr>
        <p:txBody>
          <a:bodyPr wrap="square">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Hubs</a:t>
            </a:r>
          </a:p>
        </p:txBody>
      </p:sp>
      <p:sp>
        <p:nvSpPr>
          <p:cNvPr id="41" name="TextBox 40"/>
          <p:cNvSpPr txBox="1"/>
          <p:nvPr/>
        </p:nvSpPr>
        <p:spPr>
          <a:xfrm>
            <a:off x="7960392" y="5904775"/>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endPar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endParaRPr>
          </a:p>
        </p:txBody>
      </p:sp>
      <p:pic>
        <p:nvPicPr>
          <p:cNvPr id="42" name="Picture 14"/>
          <p:cNvPicPr>
            <a:picLocks noChangeAspect="1"/>
          </p:cNvPicPr>
          <p:nvPr/>
        </p:nvPicPr>
        <p:blipFill>
          <a:blip r:embed="rId4"/>
          <a:stretch>
            <a:fillRect/>
          </a:stretch>
        </p:blipFill>
        <p:spPr>
          <a:xfrm>
            <a:off x="1153858" y="3706982"/>
            <a:ext cx="1306528" cy="1247140"/>
          </a:xfrm>
          <a:prstGeom prst="rect">
            <a:avLst/>
          </a:prstGeom>
        </p:spPr>
      </p:pic>
      <p:sp>
        <p:nvSpPr>
          <p:cNvPr id="43" name="TextBox 42"/>
          <p:cNvSpPr txBox="1"/>
          <p:nvPr/>
        </p:nvSpPr>
        <p:spPr>
          <a:xfrm>
            <a:off x="7642214" y="5976988"/>
            <a:ext cx="2064044" cy="452522"/>
          </a:xfrm>
          <a:prstGeom prst="rect">
            <a:avLst/>
          </a:prstGeom>
          <a:noFill/>
        </p:spPr>
        <p:txBody>
          <a:bodyPr wrap="square" lIns="179285" tIns="143428" rIns="179285" bIns="143428"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Blob / Table</a:t>
            </a:r>
          </a:p>
        </p:txBody>
      </p:sp>
      <p:pic>
        <p:nvPicPr>
          <p:cNvPr id="44" name="Picture 8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5302" y="5304154"/>
            <a:ext cx="798262" cy="798262"/>
          </a:xfrm>
          <a:prstGeom prst="rect">
            <a:avLst/>
          </a:prstGeom>
        </p:spPr>
      </p:pic>
      <p:grpSp>
        <p:nvGrpSpPr>
          <p:cNvPr id="45" name="Group 17"/>
          <p:cNvGrpSpPr/>
          <p:nvPr/>
        </p:nvGrpSpPr>
        <p:grpSpPr>
          <a:xfrm>
            <a:off x="8987390" y="1268528"/>
            <a:ext cx="1351891" cy="1368949"/>
            <a:chOff x="5296450" y="255916"/>
            <a:chExt cx="1351891" cy="1368949"/>
          </a:xfrm>
        </p:grpSpPr>
        <p:sp>
          <p:nvSpPr>
            <p:cNvPr id="46" name="Rectangle 83"/>
            <p:cNvSpPr/>
            <p:nvPr/>
          </p:nvSpPr>
          <p:spPr bwMode="auto">
            <a:xfrm>
              <a:off x="5296450" y="255916"/>
              <a:ext cx="1351891" cy="13689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Cognitive Services</a:t>
              </a:r>
            </a:p>
          </p:txBody>
        </p:sp>
        <p:grpSp>
          <p:nvGrpSpPr>
            <p:cNvPr id="47" name="Group 99"/>
            <p:cNvGrpSpPr/>
            <p:nvPr/>
          </p:nvGrpSpPr>
          <p:grpSpPr>
            <a:xfrm>
              <a:off x="5509715" y="965145"/>
              <a:ext cx="844662" cy="596049"/>
              <a:chOff x="7822816" y="2717080"/>
              <a:chExt cx="427431" cy="274077"/>
            </a:xfrm>
          </p:grpSpPr>
          <p:sp>
            <p:nvSpPr>
              <p:cNvPr id="48" name="Freeform 10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49"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cxnSp>
        <p:nvCxnSpPr>
          <p:cNvPr id="50" name="Straight Arrow Connector 108"/>
          <p:cNvCxnSpPr>
            <a:cxnSpLocks/>
          </p:cNvCxnSpPr>
          <p:nvPr/>
        </p:nvCxnSpPr>
        <p:spPr>
          <a:xfrm>
            <a:off x="1525474" y="1982591"/>
            <a:ext cx="686617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109"/>
          <p:cNvCxnSpPr>
            <a:cxnSpLocks/>
          </p:cNvCxnSpPr>
          <p:nvPr/>
        </p:nvCxnSpPr>
        <p:spPr>
          <a:xfrm>
            <a:off x="1525474" y="1989046"/>
            <a:ext cx="0" cy="195996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6308566" y="609929"/>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Microsoft Cognitive Services</a:t>
            </a:r>
          </a:p>
        </p:txBody>
      </p:sp>
      <p:sp>
        <p:nvSpPr>
          <p:cNvPr id="54" name="직사각형 53"/>
          <p:cNvSpPr/>
          <p:nvPr/>
        </p:nvSpPr>
        <p:spPr>
          <a:xfrm>
            <a:off x="-260953" y="2993499"/>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IoT Service</a:t>
            </a:r>
          </a:p>
        </p:txBody>
      </p:sp>
      <p:sp>
        <p:nvSpPr>
          <p:cNvPr id="55" name="직사각형 54"/>
          <p:cNvSpPr/>
          <p:nvPr/>
        </p:nvSpPr>
        <p:spPr>
          <a:xfrm>
            <a:off x="7504441" y="4162822"/>
            <a:ext cx="6096000" cy="369332"/>
          </a:xfrm>
          <a:prstGeom prst="rect">
            <a:avLst/>
          </a:prstGeom>
        </p:spPr>
        <p:txBody>
          <a:bodyPr>
            <a:sp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Machine Learning</a:t>
            </a:r>
          </a:p>
        </p:txBody>
      </p:sp>
    </p:spTree>
    <p:extLst>
      <p:ext uri="{BB962C8B-B14F-4D97-AF65-F5344CB8AC3E}">
        <p14:creationId xmlns:p14="http://schemas.microsoft.com/office/powerpoint/2010/main" val="729836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35265" y="2641135"/>
            <a:ext cx="9690652" cy="1663147"/>
          </a:xfrm>
          <a:prstGeom prst="rect">
            <a:avLst/>
          </a:prstGeom>
          <a:no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altLang="ko-KR" sz="5400" b="1" i="0" u="none" strike="noStrike" kern="1200" cap="none" spc="0" normalizeH="0" baseline="0" noProof="0" dirty="0">
                <a:ln>
                  <a:noFill/>
                </a:ln>
                <a:solidFill>
                  <a:schemeClr val="bg1"/>
                </a:solidFill>
                <a:effectLst>
                  <a:outerShdw blurRad="38100" dist="38100" dir="2700000" algn="tl">
                    <a:srgbClr val="C0C0C0"/>
                  </a:outerShdw>
                </a:effectLst>
                <a:uLnTx/>
                <a:uFillTx/>
                <a:latin typeface="나눔바른고딕" panose="020B0603020101020101" pitchFamily="50" charset="-127"/>
                <a:ea typeface="나눔바른고딕" panose="020B0603020101020101" pitchFamily="50" charset="-127"/>
                <a:cs typeface="Nanum Gothic ExtraBold" charset="-127"/>
              </a:rPr>
              <a:t>Machine Learning</a:t>
            </a:r>
          </a:p>
        </p:txBody>
      </p:sp>
      <p:sp>
        <p:nvSpPr>
          <p:cNvPr id="3" name="직사각형 2"/>
          <p:cNvSpPr/>
          <p:nvPr/>
        </p:nvSpPr>
        <p:spPr>
          <a:xfrm>
            <a:off x="735265" y="2117915"/>
            <a:ext cx="4963218"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chemeClr val="bg1"/>
                </a:solidFill>
                <a:effectLst/>
                <a:uLnTx/>
                <a:uFillTx/>
              </a:rPr>
              <a:t>http://www.microsoft.com/iot</a:t>
            </a:r>
            <a:endParaRPr kumimoji="0" lang="ko-KR" altLang="en-US" sz="2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693500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마이크로소프트 애저 머신러닝(Microsoft Azure Machine Learning)이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7136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Microsoft &amp; Machine Learning</a:t>
            </a:r>
            <a:br>
              <a:rPr lang="en-AU" dirty="0"/>
            </a:br>
            <a:r>
              <a:rPr lang="en-AU" sz="3529" dirty="0"/>
              <a:t>15 years of realizing innovation</a:t>
            </a:r>
            <a:endParaRPr lang="en-AU" sz="4313" dirty="0"/>
          </a:p>
        </p:txBody>
      </p:sp>
      <p:sp>
        <p:nvSpPr>
          <p:cNvPr id="99" name="Rectangle 98"/>
          <p:cNvSpPr/>
          <p:nvPr/>
        </p:nvSpPr>
        <p:spPr>
          <a:xfrm>
            <a:off x="1817750" y="5078118"/>
            <a:ext cx="10374251" cy="1488370"/>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algn="r" defTabSz="913561" fontAlgn="base" latinLnBrk="0">
              <a:spcBef>
                <a:spcPts val="1176"/>
              </a:spcBef>
              <a:spcAft>
                <a:spcPts val="1176"/>
              </a:spcAft>
            </a:pPr>
            <a:endParaRPr lang="en-GB" sz="2745" i="1" kern="0" dirty="0">
              <a:solidFill>
                <a:schemeClr val="bg1"/>
              </a:solidFill>
              <a:latin typeface="+mj-lt"/>
            </a:endParaRPr>
          </a:p>
        </p:txBody>
      </p:sp>
      <p:sp>
        <p:nvSpPr>
          <p:cNvPr id="51" name="Rectangle 50"/>
          <p:cNvSpPr/>
          <p:nvPr/>
        </p:nvSpPr>
        <p:spPr bwMode="auto">
          <a:xfrm>
            <a:off x="371202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US" sz="1568" kern="0" dirty="0">
                <a:solidFill>
                  <a:schemeClr val="tx1"/>
                </a:solidFill>
              </a:rPr>
              <a:t>SQL Server enables </a:t>
            </a:r>
            <a:br>
              <a:rPr lang="en-US" sz="1568" kern="0" dirty="0">
                <a:solidFill>
                  <a:schemeClr val="tx1"/>
                </a:solidFill>
              </a:rPr>
            </a:br>
            <a:r>
              <a:rPr lang="en-US" sz="1568" kern="0" dirty="0">
                <a:solidFill>
                  <a:schemeClr val="tx1"/>
                </a:solidFill>
              </a:rPr>
              <a:t>data mining</a:t>
            </a:r>
            <a:endParaRPr lang="en-IN" sz="1568" kern="0" dirty="0">
              <a:solidFill>
                <a:schemeClr val="tx1"/>
              </a:solidFill>
              <a:ea typeface="Segoe UI" pitchFamily="34" charset="0"/>
              <a:cs typeface="Segoe UI" pitchFamily="34" charset="0"/>
            </a:endParaRPr>
          </a:p>
        </p:txBody>
      </p:sp>
      <p:sp>
        <p:nvSpPr>
          <p:cNvPr id="52" name="Rectangle 51"/>
          <p:cNvSpPr/>
          <p:nvPr/>
        </p:nvSpPr>
        <p:spPr bwMode="auto">
          <a:xfrm>
            <a:off x="40707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IN" sz="1568" kern="0" dirty="0">
                <a:solidFill>
                  <a:schemeClr val="tx1"/>
                </a:solidFill>
                <a:ea typeface="Segoe UI" pitchFamily="34" charset="0"/>
                <a:cs typeface="Segoe UI" pitchFamily="34" charset="0"/>
              </a:rPr>
              <a:t>Computers work on users behalf, filtering junk email</a:t>
            </a:r>
          </a:p>
        </p:txBody>
      </p:sp>
      <p:sp>
        <p:nvSpPr>
          <p:cNvPr id="53" name="Rectangle 52"/>
          <p:cNvSpPr/>
          <p:nvPr/>
        </p:nvSpPr>
        <p:spPr bwMode="auto">
          <a:xfrm>
            <a:off x="701696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IN" sz="1568" kern="0" dirty="0">
                <a:solidFill>
                  <a:schemeClr val="tx1"/>
                </a:solidFill>
                <a:ea typeface="Segoe UI" pitchFamily="34" charset="0"/>
                <a:cs typeface="Segoe UI" pitchFamily="34" charset="0"/>
              </a:rPr>
              <a:t>Microsoft Kinect can watch users gestures</a:t>
            </a:r>
          </a:p>
        </p:txBody>
      </p:sp>
      <p:sp>
        <p:nvSpPr>
          <p:cNvPr id="54" name="Rectangle 53"/>
          <p:cNvSpPr/>
          <p:nvPr/>
        </p:nvSpPr>
        <p:spPr bwMode="auto">
          <a:xfrm>
            <a:off x="10321914"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IN" sz="1568" kern="0" dirty="0">
                <a:solidFill>
                  <a:schemeClr val="tx1"/>
                </a:solidFill>
                <a:ea typeface="Segoe UI" pitchFamily="34" charset="0"/>
                <a:cs typeface="Segoe UI" pitchFamily="34" charset="0"/>
              </a:rPr>
              <a:t>Microsoft launches </a:t>
            </a:r>
            <a:br>
              <a:rPr lang="en-IN" sz="1568" kern="0" dirty="0">
                <a:solidFill>
                  <a:schemeClr val="tx1"/>
                </a:solidFill>
                <a:ea typeface="Segoe UI" pitchFamily="34" charset="0"/>
                <a:cs typeface="Segoe UI" pitchFamily="34" charset="0"/>
              </a:rPr>
            </a:br>
            <a:r>
              <a:rPr lang="en-IN" sz="1568" kern="0" dirty="0">
                <a:solidFill>
                  <a:schemeClr val="tx1"/>
                </a:solidFill>
                <a:ea typeface="Segoe UI" pitchFamily="34" charset="0"/>
                <a:cs typeface="Segoe UI" pitchFamily="34" charset="0"/>
              </a:rPr>
              <a:t>Azure Machine Learning</a:t>
            </a:r>
          </a:p>
        </p:txBody>
      </p:sp>
      <p:sp>
        <p:nvSpPr>
          <p:cNvPr id="55" name="Rectangle 54"/>
          <p:cNvSpPr/>
          <p:nvPr/>
        </p:nvSpPr>
        <p:spPr bwMode="auto">
          <a:xfrm>
            <a:off x="205954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896386" latinLnBrk="0"/>
            <a:r>
              <a:rPr lang="en-US" sz="1568" kern="0" dirty="0">
                <a:solidFill>
                  <a:schemeClr val="tx1"/>
                </a:solidFill>
              </a:rPr>
              <a:t> Microsoft search engine built with machine learning</a:t>
            </a:r>
          </a:p>
        </p:txBody>
      </p:sp>
      <p:sp>
        <p:nvSpPr>
          <p:cNvPr id="56" name="Rectangle 55"/>
          <p:cNvSpPr/>
          <p:nvPr/>
        </p:nvSpPr>
        <p:spPr bwMode="auto">
          <a:xfrm>
            <a:off x="536449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IN" sz="1568" kern="0" dirty="0">
                <a:solidFill>
                  <a:schemeClr val="tx1"/>
                </a:solidFill>
                <a:ea typeface="Segoe UI" pitchFamily="34" charset="0"/>
                <a:cs typeface="Segoe UI" pitchFamily="34" charset="0"/>
              </a:rPr>
              <a:t>Bing Maps ships with ML traffic-prediction service</a:t>
            </a:r>
          </a:p>
        </p:txBody>
      </p:sp>
      <p:sp>
        <p:nvSpPr>
          <p:cNvPr id="57" name="Rectangle 56"/>
          <p:cNvSpPr/>
          <p:nvPr/>
        </p:nvSpPr>
        <p:spPr bwMode="auto">
          <a:xfrm>
            <a:off x="866944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algn="ctr" defTabSz="914102" fontAlgn="base" latinLnBrk="0">
              <a:spcBef>
                <a:spcPts val="588"/>
              </a:spcBef>
              <a:spcAft>
                <a:spcPct val="0"/>
              </a:spcAft>
            </a:pPr>
            <a:r>
              <a:rPr lang="en-IN" sz="1568" kern="0" dirty="0">
                <a:solidFill>
                  <a:schemeClr val="tx1"/>
                </a:solidFill>
                <a:ea typeface="Segoe UI" pitchFamily="34" charset="0"/>
                <a:cs typeface="Segoe UI" pitchFamily="34" charset="0"/>
              </a:rPr>
              <a:t>Successful, real-time, speech-to-speech translation</a:t>
            </a:r>
          </a:p>
        </p:txBody>
      </p:sp>
      <p:sp>
        <p:nvSpPr>
          <p:cNvPr id="100" name="Rounded Rectangle 99"/>
          <p:cNvSpPr/>
          <p:nvPr/>
        </p:nvSpPr>
        <p:spPr bwMode="auto">
          <a:xfrm>
            <a:off x="1291453" y="5584467"/>
            <a:ext cx="3206235" cy="876653"/>
          </a:xfrm>
          <a:prstGeom prst="roundRect">
            <a:avLst>
              <a:gd name="adj" fmla="val 50000"/>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89642" bIns="143428" numCol="1" spcCol="0" rtlCol="0" fromWordArt="0" anchor="ctr" anchorCtr="0" forceAA="0" compatLnSpc="1">
            <a:prstTxWarp prst="textNoShape">
              <a:avLst/>
            </a:prstTxWarp>
            <a:noAutofit/>
          </a:bodyPr>
          <a:lstStyle/>
          <a:p>
            <a:pPr defTabSz="913561" fontAlgn="base" latinLnBrk="0">
              <a:spcBef>
                <a:spcPct val="0"/>
              </a:spcBef>
              <a:spcAft>
                <a:spcPct val="0"/>
              </a:spcAft>
            </a:pPr>
            <a:r>
              <a:rPr lang="en-GB" sz="1765" b="1" kern="0" dirty="0">
                <a:solidFill>
                  <a:schemeClr val="tx1"/>
                </a:solidFill>
              </a:rPr>
              <a:t>John Platt, </a:t>
            </a:r>
            <a:br>
              <a:rPr lang="en-GB" sz="1765" kern="0" dirty="0">
                <a:solidFill>
                  <a:schemeClr val="tx1"/>
                </a:solidFill>
              </a:rPr>
            </a:br>
            <a:r>
              <a:rPr lang="en-GB" sz="1372" kern="0" dirty="0">
                <a:solidFill>
                  <a:schemeClr val="tx1"/>
                </a:solidFill>
              </a:rPr>
              <a:t>Distinguished scientist at Microsoft Research</a:t>
            </a:r>
          </a:p>
        </p:txBody>
      </p:sp>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760" y="5078118"/>
            <a:ext cx="1536991" cy="1496541"/>
          </a:xfrm>
          <a:prstGeom prst="rect">
            <a:avLst/>
          </a:prstGeom>
          <a:noFill/>
          <a:ln>
            <a:noFill/>
          </a:ln>
        </p:spPr>
      </p:pic>
      <p:sp>
        <p:nvSpPr>
          <p:cNvPr id="50" name="Rectangle 49"/>
          <p:cNvSpPr/>
          <p:nvPr/>
        </p:nvSpPr>
        <p:spPr bwMode="auto">
          <a:xfrm>
            <a:off x="1110768"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IN" sz="2745" kern="0" dirty="0">
              <a:solidFill>
                <a:schemeClr val="bg1"/>
              </a:solidFill>
              <a:latin typeface="+mj-l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en-US" sz="2353" kern="0" dirty="0">
              <a:ln>
                <a:solidFill>
                  <a:schemeClr val="bg1">
                    <a:alpha val="0"/>
                  </a:scheme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1999</a:t>
            </a:r>
          </a:p>
        </p:txBody>
      </p:sp>
      <p:sp>
        <p:nvSpPr>
          <p:cNvPr id="114" name="Rectangle 113"/>
          <p:cNvSpPr/>
          <p:nvPr/>
        </p:nvSpPr>
        <p:spPr bwMode="auto">
          <a:xfrm>
            <a:off x="8849722"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2012</a:t>
            </a:r>
          </a:p>
        </p:txBody>
      </p:sp>
      <p:sp>
        <p:nvSpPr>
          <p:cNvPr id="115" name="Rectangle 114"/>
          <p:cNvSpPr/>
          <p:nvPr/>
        </p:nvSpPr>
        <p:spPr bwMode="auto">
          <a:xfrm>
            <a:off x="5544776"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2008</a:t>
            </a:r>
          </a:p>
        </p:txBody>
      </p:sp>
      <p:sp>
        <p:nvSpPr>
          <p:cNvPr id="116" name="Rectangle 115"/>
          <p:cNvSpPr/>
          <p:nvPr/>
        </p:nvSpPr>
        <p:spPr bwMode="auto">
          <a:xfrm>
            <a:off x="2239829"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2004</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tx1"/>
                </a:solidFill>
                <a:latin typeface="+mj-lt"/>
                <a:ea typeface="Segoe UI" pitchFamily="34" charset="0"/>
                <a:cs typeface="Segoe UI" pitchFamily="34" charset="0"/>
              </a:rPr>
              <a:t>2014</a:t>
            </a:r>
          </a:p>
        </p:txBody>
      </p:sp>
      <p:sp>
        <p:nvSpPr>
          <p:cNvPr id="118" name="Rectangle 117"/>
          <p:cNvSpPr/>
          <p:nvPr/>
        </p:nvSpPr>
        <p:spPr bwMode="auto">
          <a:xfrm>
            <a:off x="7197249"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pPr>
            <a:r>
              <a:rPr lang="en-US" sz="2353" kern="0" dirty="0">
                <a:solidFill>
                  <a:schemeClr val="bg1"/>
                </a:solidFill>
                <a:latin typeface="+mj-lt"/>
                <a:ea typeface="Segoe UI" pitchFamily="34" charset="0"/>
                <a:cs typeface="Segoe UI" pitchFamily="34" charset="0"/>
              </a:rPr>
              <a:t>2005</a:t>
            </a:r>
          </a:p>
        </p:txBody>
      </p:sp>
      <p:sp>
        <p:nvSpPr>
          <p:cNvPr id="2" name="Rectangle 1"/>
          <p:cNvSpPr/>
          <p:nvPr/>
        </p:nvSpPr>
        <p:spPr>
          <a:xfrm>
            <a:off x="4827471" y="5291081"/>
            <a:ext cx="6656254"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3561" fontAlgn="base" latinLnBrk="0">
              <a:spcBef>
                <a:spcPts val="1176"/>
              </a:spcBef>
              <a:spcAft>
                <a:spcPts val="1176"/>
              </a:spcAft>
            </a:pPr>
            <a:r>
              <a:rPr lang="en-US" sz="2745" i="1" kern="0" dirty="0">
                <a:solidFill>
                  <a:srgbClr val="FFFFFF"/>
                </a:solidFill>
                <a:latin typeface="Segoe UI Light"/>
              </a:rPr>
              <a:t>Machine learning is pervasive throughout </a:t>
            </a:r>
            <a:br>
              <a:rPr lang="en-US" sz="2745" i="1" kern="0" dirty="0">
                <a:solidFill>
                  <a:srgbClr val="FFFFFF"/>
                </a:solidFill>
                <a:latin typeface="Segoe UI Light"/>
              </a:rPr>
            </a:br>
            <a:r>
              <a:rPr lang="en-US" sz="2745" i="1" kern="0" dirty="0">
                <a:solidFill>
                  <a:srgbClr val="FFFFFF"/>
                </a:solidFill>
                <a:latin typeface="Segoe UI Light"/>
              </a:rPr>
              <a:t>Microsoft products.</a:t>
            </a:r>
            <a:endParaRPr lang="en-GB" sz="2745" i="1" kern="0" dirty="0">
              <a:solidFill>
                <a:srgbClr val="FFFFFF"/>
              </a:solidFill>
              <a:latin typeface="Segoe UI Light"/>
            </a:endParaRPr>
          </a:p>
        </p:txBody>
      </p:sp>
      <p:sp>
        <p:nvSpPr>
          <p:cNvPr id="35" name="Rectangle 34"/>
          <p:cNvSpPr/>
          <p:nvPr/>
        </p:nvSpPr>
        <p:spPr>
          <a:xfrm>
            <a:off x="4823899" y="5385096"/>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latinLnBrk="0"/>
            <a:r>
              <a:rPr lang="en-US" sz="7058" kern="0" spc="-98" dirty="0">
                <a:solidFill>
                  <a:schemeClr val="tx1"/>
                </a:solidFill>
                <a:latin typeface="Perpetua" panose="02020502060401020303" pitchFamily="18" charset="0"/>
              </a:rPr>
              <a:t>“</a:t>
            </a:r>
          </a:p>
        </p:txBody>
      </p:sp>
      <p:sp>
        <p:nvSpPr>
          <p:cNvPr id="36" name="Rectangle 35"/>
          <p:cNvSpPr/>
          <p:nvPr/>
        </p:nvSpPr>
        <p:spPr>
          <a:xfrm>
            <a:off x="11408896" y="5625214"/>
            <a:ext cx="440332" cy="1086215"/>
          </a:xfrm>
          <a:prstGeom prst="rect">
            <a:avLst/>
          </a:prstGeom>
        </p:spPr>
        <p:txBody>
          <a:bodyPr wrap="none">
            <a:spAutoFit/>
          </a:bodyPr>
          <a:lstStyle/>
          <a:p>
            <a:pPr algn="ctr" defTabSz="896386" latinLnBrk="0"/>
            <a:r>
              <a:rPr lang="en-US" sz="6470" kern="0" dirty="0">
                <a:solidFill>
                  <a:sysClr val="windowText" lastClr="000000"/>
                </a:solidFill>
                <a:latin typeface="Perpetua" panose="02020502060401020303" pitchFamily="18" charset="0"/>
              </a:rPr>
              <a:t>”</a:t>
            </a:r>
          </a:p>
        </p:txBody>
      </p:sp>
    </p:spTree>
    <p:extLst>
      <p:ext uri="{BB962C8B-B14F-4D97-AF65-F5344CB8AC3E}">
        <p14:creationId xmlns:p14="http://schemas.microsoft.com/office/powerpoint/2010/main" val="21867357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380798" y="3221135"/>
            <a:ext cx="4955637" cy="280767"/>
            <a:chOff x="1408485" y="2370828"/>
            <a:chExt cx="5055008" cy="286397"/>
          </a:xfrm>
          <a:solidFill>
            <a:schemeClr val="tx1"/>
          </a:solidFill>
        </p:grpSpPr>
        <p:sp>
          <p:nvSpPr>
            <p:cNvPr id="91"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92"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93"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grpSp>
      <p:sp>
        <p:nvSpPr>
          <p:cNvPr id="74" name="Down Arrow 92"/>
          <p:cNvSpPr/>
          <p:nvPr/>
        </p:nvSpPr>
        <p:spPr bwMode="auto">
          <a:xfrm flipV="1">
            <a:off x="2247727" y="3645743"/>
            <a:ext cx="448212" cy="28076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grpSp>
        <p:nvGrpSpPr>
          <p:cNvPr id="67" name="Group 66"/>
          <p:cNvGrpSpPr/>
          <p:nvPr/>
        </p:nvGrpSpPr>
        <p:grpSpPr>
          <a:xfrm>
            <a:off x="4165245" y="4893615"/>
            <a:ext cx="558761" cy="448212"/>
            <a:chOff x="4545946" y="4991245"/>
            <a:chExt cx="569965" cy="457200"/>
          </a:xfrm>
          <a:solidFill>
            <a:schemeClr val="tx1"/>
          </a:solidFill>
        </p:grpSpPr>
        <p:sp>
          <p:nvSpPr>
            <p:cNvPr id="68"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69"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grpSp>
      <p:sp>
        <p:nvSpPr>
          <p:cNvPr id="14" name="Down Arrow 92"/>
          <p:cNvSpPr/>
          <p:nvPr/>
        </p:nvSpPr>
        <p:spPr bwMode="auto">
          <a:xfrm rot="5400000" flipV="1">
            <a:off x="2233000" y="4977338"/>
            <a:ext cx="448212" cy="28076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graphicFrame>
        <p:nvGraphicFramePr>
          <p:cNvPr id="5" name="Object 4"/>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6" imgW="6350000" imgH="6350000" progId="">
                  <p:embed/>
                </p:oleObj>
              </mc:Choice>
              <mc:Fallback>
                <p:oleObj name="think-cell Slide" r:id="rId6" imgW="6350000" imgH="6350000" progId="">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r>
              <a:rPr lang="en-US" sz="3921" dirty="0">
                <a:gradFill>
                  <a:gsLst>
                    <a:gs pos="99115">
                      <a:schemeClr val="tx1"/>
                    </a:gs>
                    <a:gs pos="87611">
                      <a:schemeClr val="tx1"/>
                    </a:gs>
                  </a:gsLst>
                  <a:lin ang="5400000" scaled="0"/>
                </a:gradFill>
              </a:rPr>
              <a:t>One solution for Machine Learning - from data to results </a:t>
            </a:r>
          </a:p>
        </p:txBody>
      </p:sp>
      <p:grpSp>
        <p:nvGrpSpPr>
          <p:cNvPr id="6" name="Group 5"/>
          <p:cNvGrpSpPr/>
          <p:nvPr/>
        </p:nvGrpSpPr>
        <p:grpSpPr>
          <a:xfrm>
            <a:off x="500263" y="3925253"/>
            <a:ext cx="3912868" cy="2403677"/>
            <a:chOff x="510293" y="4003466"/>
            <a:chExt cx="3991329" cy="2451876"/>
          </a:xfrm>
        </p:grpSpPr>
        <p:sp>
          <p:nvSpPr>
            <p:cNvPr id="4" name="Rectangle 3"/>
            <p:cNvSpPr/>
            <p:nvPr/>
          </p:nvSpPr>
          <p:spPr bwMode="auto">
            <a:xfrm>
              <a:off x="541175" y="4003466"/>
              <a:ext cx="3960447" cy="2451876"/>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latinLnBrk="0">
                <a:spcAft>
                  <a:spcPts val="588"/>
                </a:spcAft>
              </a:pPr>
              <a:r>
                <a:rPr lang="en-US" sz="3137" b="1" kern="0" spc="-98" dirty="0">
                  <a:solidFill>
                    <a:schemeClr val="bg1"/>
                  </a:solidFill>
                </a:rPr>
                <a:t>Azure Portal</a:t>
              </a:r>
              <a:endParaRPr lang="en-US" sz="2745" kern="0" dirty="0">
                <a:solidFill>
                  <a:schemeClr val="bg1"/>
                </a:solidFill>
              </a:endParaRPr>
            </a:p>
          </p:txBody>
        </p:sp>
        <p:sp>
          <p:nvSpPr>
            <p:cNvPr id="9" name="TextBox 8"/>
            <p:cNvSpPr txBox="1"/>
            <p:nvPr/>
          </p:nvSpPr>
          <p:spPr>
            <a:xfrm>
              <a:off x="510293" y="5656793"/>
              <a:ext cx="2604505" cy="627864"/>
            </a:xfrm>
            <a:prstGeom prst="rect">
              <a:avLst/>
            </a:prstGeom>
            <a:noFill/>
          </p:spPr>
          <p:txBody>
            <a:bodyPr wrap="square" lIns="179285" tIns="143428" rIns="179285" bIns="143428" rtlCol="0">
              <a:spAutoFit/>
            </a:bodyPr>
            <a:lstStyle/>
            <a:p>
              <a:pPr defTabSz="896386" latinLnBrk="0">
                <a:lnSpc>
                  <a:spcPct val="90000"/>
                </a:lnSpc>
                <a:spcAft>
                  <a:spcPts val="588"/>
                </a:spcAft>
              </a:pPr>
              <a:r>
                <a:rPr lang="en-US" sz="2353" kern="0" dirty="0">
                  <a:solidFill>
                    <a:schemeClr val="bg1"/>
                  </a:solidFill>
                </a:rPr>
                <a:t>Azure Ops Team</a:t>
              </a:r>
            </a:p>
          </p:txBody>
        </p:sp>
        <p:cxnSp>
          <p:nvCxnSpPr>
            <p:cNvPr id="13" name="Straight Connector 12"/>
            <p:cNvCxnSpPr/>
            <p:nvPr/>
          </p:nvCxnSpPr>
          <p:spPr>
            <a:xfrm>
              <a:off x="541175" y="5567330"/>
              <a:ext cx="3960447"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045620" y="3925252"/>
            <a:ext cx="3719301" cy="2403677"/>
            <a:chOff x="5146794" y="4003465"/>
            <a:chExt cx="3793881" cy="2451876"/>
          </a:xfrm>
        </p:grpSpPr>
        <p:sp>
          <p:nvSpPr>
            <p:cNvPr id="12" name="Rectangle 11"/>
            <p:cNvSpPr/>
            <p:nvPr/>
          </p:nvSpPr>
          <p:spPr bwMode="auto">
            <a:xfrm>
              <a:off x="5146794" y="4003465"/>
              <a:ext cx="3793881" cy="2451876"/>
            </a:xfrm>
            <a:prstGeom prst="rect">
              <a:avLst/>
            </a:prstGeom>
            <a:solidFill>
              <a:schemeClr val="accent1">
                <a:lumMod val="75000"/>
              </a:schemeClr>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latinLnBrk="0">
                <a:spcAft>
                  <a:spcPts val="588"/>
                </a:spcAft>
              </a:pPr>
              <a:r>
                <a:rPr lang="en-US" sz="3137" b="1" kern="0" dirty="0">
                  <a:solidFill>
                    <a:schemeClr val="tx1"/>
                  </a:solidFill>
                </a:rPr>
                <a:t>ML Studio </a:t>
              </a:r>
              <a:endParaRPr lang="en-US" sz="2745" kern="0" dirty="0">
                <a:solidFill>
                  <a:schemeClr val="tx1"/>
                </a:solidFill>
              </a:endParaRPr>
            </a:p>
          </p:txBody>
        </p:sp>
        <p:sp>
          <p:nvSpPr>
            <p:cNvPr id="15" name="TextBox 14"/>
            <p:cNvSpPr txBox="1"/>
            <p:nvPr/>
          </p:nvSpPr>
          <p:spPr>
            <a:xfrm>
              <a:off x="5157427" y="5656799"/>
              <a:ext cx="2604505" cy="627864"/>
            </a:xfrm>
            <a:prstGeom prst="rect">
              <a:avLst/>
            </a:prstGeom>
            <a:noFill/>
          </p:spPr>
          <p:txBody>
            <a:bodyPr wrap="square" lIns="179285" tIns="143428" rIns="179285" bIns="143428" rtlCol="0">
              <a:spAutoFit/>
            </a:bodyPr>
            <a:lstStyle/>
            <a:p>
              <a:pPr defTabSz="896386" latinLnBrk="0">
                <a:lnSpc>
                  <a:spcPct val="90000"/>
                </a:lnSpc>
                <a:spcAft>
                  <a:spcPts val="588"/>
                </a:spcAft>
              </a:pPr>
              <a:r>
                <a:rPr lang="en-US" sz="2353" kern="0" dirty="0"/>
                <a:t>Data Scientist</a:t>
              </a:r>
            </a:p>
          </p:txBody>
        </p:sp>
        <p:cxnSp>
          <p:nvCxnSpPr>
            <p:cNvPr id="16" name="Straight Connector 15"/>
            <p:cNvCxnSpPr/>
            <p:nvPr/>
          </p:nvCxnSpPr>
          <p:spPr>
            <a:xfrm>
              <a:off x="5173917" y="5567330"/>
              <a:ext cx="3766758"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414633" y="3925193"/>
            <a:ext cx="2345143" cy="637340"/>
            <a:chOff x="9603416" y="4003405"/>
            <a:chExt cx="2392168" cy="650120"/>
          </a:xfrm>
        </p:grpSpPr>
        <p:sp>
          <p:nvSpPr>
            <p:cNvPr id="24" name="Rectangle 23"/>
            <p:cNvSpPr/>
            <p:nvPr/>
          </p:nvSpPr>
          <p:spPr bwMode="auto">
            <a:xfrm>
              <a:off x="9603416" y="4003405"/>
              <a:ext cx="2392168"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bg1"/>
                </a:solidFill>
                <a:latin typeface="+mj-lt"/>
                <a:ea typeface="Segoe UI" pitchFamily="34" charset="0"/>
                <a:cs typeface="Segoe UI" pitchFamily="34" charset="0"/>
              </a:endParaRPr>
            </a:p>
          </p:txBody>
        </p:sp>
        <p:sp>
          <p:nvSpPr>
            <p:cNvPr id="25" name="Rectangle 24"/>
            <p:cNvSpPr/>
            <p:nvPr/>
          </p:nvSpPr>
          <p:spPr bwMode="auto">
            <a:xfrm>
              <a:off x="10182093" y="4026844"/>
              <a:ext cx="1316386"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defTabSz="914102" fontAlgn="base" latinLnBrk="0">
                <a:spcBef>
                  <a:spcPts val="588"/>
                </a:spcBef>
                <a:spcAft>
                  <a:spcPct val="0"/>
                </a:spcAft>
                <a:defRPr/>
              </a:pPr>
              <a:r>
                <a:rPr lang="en-US" sz="1961" kern="0" dirty="0">
                  <a:solidFill>
                    <a:sysClr val="windowText" lastClr="000000"/>
                  </a:solidFill>
                  <a:ea typeface="Segoe UI" pitchFamily="34" charset="0"/>
                  <a:cs typeface="Segoe UI" pitchFamily="34" charset="0"/>
                </a:rPr>
                <a:t>HDInsight</a:t>
              </a:r>
            </a:p>
          </p:txBody>
        </p:sp>
        <p:sp>
          <p:nvSpPr>
            <p:cNvPr id="2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defTabSz="896386" latinLnBrk="0">
                <a:defRPr/>
              </a:pPr>
              <a:endParaRPr lang="en-US" sz="1568" kern="0" dirty="0">
                <a:solidFill>
                  <a:schemeClr val="bg1"/>
                </a:solidFill>
              </a:endParaRPr>
            </a:p>
          </p:txBody>
        </p:sp>
      </p:grpSp>
      <p:grpSp>
        <p:nvGrpSpPr>
          <p:cNvPr id="27" name="Group 26"/>
          <p:cNvGrpSpPr/>
          <p:nvPr/>
        </p:nvGrpSpPr>
        <p:grpSpPr>
          <a:xfrm>
            <a:off x="9414633" y="4829736"/>
            <a:ext cx="2345144" cy="637340"/>
            <a:chOff x="9603415" y="4926086"/>
            <a:chExt cx="2392169" cy="650120"/>
          </a:xfrm>
        </p:grpSpPr>
        <p:sp>
          <p:nvSpPr>
            <p:cNvPr id="28" name="Rectangle 27"/>
            <p:cNvSpPr/>
            <p:nvPr/>
          </p:nvSpPr>
          <p:spPr bwMode="auto">
            <a:xfrm>
              <a:off x="9603415" y="4926086"/>
              <a:ext cx="2392169"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bg1"/>
                </a:solidFill>
                <a:latin typeface="+mj-lt"/>
                <a:ea typeface="Segoe UI" pitchFamily="34" charset="0"/>
                <a:cs typeface="Segoe UI" pitchFamily="34" charset="0"/>
              </a:endParaRPr>
            </a:p>
          </p:txBody>
        </p:sp>
        <p:sp>
          <p:nvSpPr>
            <p:cNvPr id="29" name="Rectangle 28"/>
            <p:cNvSpPr/>
            <p:nvPr/>
          </p:nvSpPr>
          <p:spPr bwMode="auto">
            <a:xfrm>
              <a:off x="10182093" y="4949525"/>
              <a:ext cx="1784463"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defTabSz="914102" fontAlgn="base" latinLnBrk="0">
                <a:spcBef>
                  <a:spcPts val="588"/>
                </a:spcBef>
                <a:spcAft>
                  <a:spcPct val="0"/>
                </a:spcAft>
                <a:defRPr/>
              </a:pPr>
              <a:r>
                <a:rPr lang="en-US" sz="1961" kern="0" dirty="0">
                  <a:solidFill>
                    <a:sysClr val="windowText" lastClr="000000"/>
                  </a:solidFill>
                  <a:ea typeface="Segoe UI" pitchFamily="34" charset="0"/>
                  <a:cs typeface="Segoe UI" pitchFamily="34" charset="0"/>
                </a:rPr>
                <a:t>Azure Storage</a:t>
              </a:r>
            </a:p>
          </p:txBody>
        </p:sp>
        <p:grpSp>
          <p:nvGrpSpPr>
            <p:cNvPr id="30" name="Group 29"/>
            <p:cNvGrpSpPr>
              <a:grpSpLocks noChangeAspect="1"/>
            </p:cNvGrpSpPr>
            <p:nvPr/>
          </p:nvGrpSpPr>
          <p:grpSpPr>
            <a:xfrm>
              <a:off x="9805802" y="5067297"/>
              <a:ext cx="283149" cy="367698"/>
              <a:chOff x="377825" y="1184276"/>
              <a:chExt cx="1020763" cy="1325563"/>
            </a:xfrm>
            <a:solidFill>
              <a:schemeClr val="bg1"/>
            </a:solidFill>
          </p:grpSpPr>
          <p:sp>
            <p:nvSpPr>
              <p:cNvPr id="31" name="Oval 122"/>
              <p:cNvSpPr>
                <a:spLocks noChangeArrowheads="1"/>
              </p:cNvSpPr>
              <p:nvPr/>
            </p:nvSpPr>
            <p:spPr bwMode="auto">
              <a:xfrm>
                <a:off x="395288" y="1184276"/>
                <a:ext cx="985838" cy="1873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latinLnBrk="0">
                  <a:defRPr/>
                </a:pPr>
                <a:endParaRPr lang="en-US" sz="1765" kern="0" dirty="0">
                  <a:solidFill>
                    <a:srgbClr val="FFFFFF"/>
                  </a:solidFill>
                </a:endParaRPr>
              </a:p>
            </p:txBody>
          </p:sp>
          <p:sp>
            <p:nvSpPr>
              <p:cNvPr id="3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latinLnBrk="0">
                  <a:defRPr/>
                </a:pPr>
                <a:endParaRPr lang="en-US" sz="1765" kern="0" dirty="0">
                  <a:solidFill>
                    <a:srgbClr val="FFFFFF"/>
                  </a:solidFill>
                </a:endParaRPr>
              </a:p>
            </p:txBody>
          </p:sp>
        </p:grpSp>
      </p:grpSp>
      <p:grpSp>
        <p:nvGrpSpPr>
          <p:cNvPr id="33" name="Group 32"/>
          <p:cNvGrpSpPr/>
          <p:nvPr/>
        </p:nvGrpSpPr>
        <p:grpSpPr>
          <a:xfrm>
            <a:off x="9414633" y="5691589"/>
            <a:ext cx="2345144" cy="637340"/>
            <a:chOff x="9603415" y="5805221"/>
            <a:chExt cx="2392169" cy="650120"/>
          </a:xfrm>
        </p:grpSpPr>
        <p:sp>
          <p:nvSpPr>
            <p:cNvPr id="34" name="Rectangle 33"/>
            <p:cNvSpPr/>
            <p:nvPr/>
          </p:nvSpPr>
          <p:spPr bwMode="auto">
            <a:xfrm>
              <a:off x="9603415" y="5805221"/>
              <a:ext cx="2392169"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bg1"/>
                </a:solidFill>
                <a:latin typeface="+mj-lt"/>
                <a:ea typeface="Segoe UI" pitchFamily="34" charset="0"/>
                <a:cs typeface="Segoe UI" pitchFamily="34" charset="0"/>
              </a:endParaRPr>
            </a:p>
          </p:txBody>
        </p:sp>
        <p:sp>
          <p:nvSpPr>
            <p:cNvPr id="35" name="Rectangle 34"/>
            <p:cNvSpPr/>
            <p:nvPr/>
          </p:nvSpPr>
          <p:spPr bwMode="auto">
            <a:xfrm>
              <a:off x="10182093" y="5828660"/>
              <a:ext cx="1720343"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defTabSz="914102" fontAlgn="base" latinLnBrk="0">
                <a:spcBef>
                  <a:spcPts val="588"/>
                </a:spcBef>
                <a:spcAft>
                  <a:spcPct val="0"/>
                </a:spcAft>
                <a:defRPr/>
              </a:pPr>
              <a:r>
                <a:rPr lang="en-US" sz="1961" kern="0" dirty="0">
                  <a:solidFill>
                    <a:sysClr val="windowText" lastClr="000000"/>
                  </a:solidFill>
                  <a:ea typeface="Segoe UI" pitchFamily="34" charset="0"/>
                  <a:cs typeface="Segoe UI" pitchFamily="34" charset="0"/>
                </a:rPr>
                <a:t>Desktop Data</a:t>
              </a:r>
            </a:p>
          </p:txBody>
        </p:sp>
        <p:grpSp>
          <p:nvGrpSpPr>
            <p:cNvPr id="36" name="Group 35"/>
            <p:cNvGrpSpPr/>
            <p:nvPr/>
          </p:nvGrpSpPr>
          <p:grpSpPr>
            <a:xfrm>
              <a:off x="9715841" y="5933941"/>
              <a:ext cx="463070" cy="392680"/>
              <a:chOff x="9566494" y="6041004"/>
              <a:chExt cx="635754" cy="539115"/>
            </a:xfrm>
            <a:solidFill>
              <a:schemeClr val="bg1"/>
            </a:solidFill>
          </p:grpSpPr>
          <p:sp>
            <p:nvSpPr>
              <p:cNvPr id="3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w="12700" cap="flat" cmpd="sng" algn="ctr">
                <a:noFill/>
                <a:prstDash val="solid"/>
                <a:miter lim="800000"/>
                <a:headEnd type="none" w="med" len="med"/>
                <a:tailEnd type="none" w="med" len="med"/>
              </a:ln>
              <a:effectLst/>
              <a:extLst/>
            </p:spPr>
            <p:txBody>
              <a:bodyPr vert="horz" wrap="square" lIns="89639" tIns="44819" rIns="89639" bIns="44819" numCol="1" rtlCol="0" anchor="ctr" anchorCtr="0" compatLnSpc="1">
                <a:prstTxWarp prst="textNoShape">
                  <a:avLst/>
                </a:prstTxWarp>
              </a:bodyPr>
              <a:lstStyle/>
              <a:p>
                <a:pPr defTabSz="726147" latinLnBrk="0">
                  <a:defRPr/>
                </a:pPr>
                <a:endParaRPr lang="en-US" sz="1765" kern="0" spc="-120" dirty="0">
                  <a:solidFill>
                    <a:sysClr val="windowText" lastClr="000000"/>
                  </a:solidFill>
                  <a:latin typeface="Segoe Light" pitchFamily="34" charset="0"/>
                </a:endParaRPr>
              </a:p>
            </p:txBody>
          </p:sp>
          <p:grpSp>
            <p:nvGrpSpPr>
              <p:cNvPr id="38" name="Group 37"/>
              <p:cNvGrpSpPr/>
              <p:nvPr/>
            </p:nvGrpSpPr>
            <p:grpSpPr>
              <a:xfrm>
                <a:off x="9631793" y="6082370"/>
                <a:ext cx="505157" cy="378836"/>
                <a:chOff x="9642959" y="6082370"/>
                <a:chExt cx="505157" cy="378836"/>
              </a:xfrm>
              <a:grpFill/>
            </p:grpSpPr>
            <p:sp>
              <p:nvSpPr>
                <p:cNvPr id="3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4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sp>
              <p:nvSpPr>
                <p:cNvPr id="5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latinLnBrk="0">
                    <a:defRPr/>
                  </a:pPr>
                  <a:endParaRPr lang="en-US" sz="1176" kern="0" dirty="0">
                    <a:solidFill>
                      <a:srgbClr val="000000"/>
                    </a:solidFill>
                  </a:endParaRPr>
                </a:p>
              </p:txBody>
            </p:sp>
          </p:grpSp>
        </p:grpSp>
      </p:grpSp>
      <p:grpSp>
        <p:nvGrpSpPr>
          <p:cNvPr id="66" name="Group 65"/>
          <p:cNvGrpSpPr/>
          <p:nvPr/>
        </p:nvGrpSpPr>
        <p:grpSpPr>
          <a:xfrm>
            <a:off x="8813782" y="4040402"/>
            <a:ext cx="559638" cy="2213678"/>
            <a:chOff x="8990516" y="4120923"/>
            <a:chExt cx="570860" cy="2258067"/>
          </a:xfrm>
          <a:solidFill>
            <a:schemeClr val="tx1"/>
          </a:solidFill>
        </p:grpSpPr>
        <p:sp>
          <p:nvSpPr>
            <p:cNvPr id="59" name="Down Arrow 92"/>
            <p:cNvSpPr/>
            <p:nvPr/>
          </p:nvSpPr>
          <p:spPr bwMode="auto">
            <a:xfrm rot="10800000" flipV="1">
              <a:off x="8990516" y="4120923"/>
              <a:ext cx="570857" cy="454819"/>
            </a:xfrm>
            <a:prstGeom prst="leftRightArrow">
              <a:avLst>
                <a:gd name="adj1" fmla="val 49590"/>
                <a:gd name="adj2" fmla="val 508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62" name="Down Arrow 92"/>
            <p:cNvSpPr/>
            <p:nvPr/>
          </p:nvSpPr>
          <p:spPr bwMode="auto">
            <a:xfrm rot="10800000" flipV="1">
              <a:off x="8990516" y="5020163"/>
              <a:ext cx="570860" cy="457204"/>
            </a:xfrm>
            <a:prstGeom prst="lef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sp>
          <p:nvSpPr>
            <p:cNvPr id="65" name="Down Arrow 92"/>
            <p:cNvSpPr/>
            <p:nvPr/>
          </p:nvSpPr>
          <p:spPr bwMode="auto">
            <a:xfrm rot="10800000" flipV="1">
              <a:off x="8990516" y="5921788"/>
              <a:ext cx="569968" cy="457202"/>
            </a:xfrm>
            <a:prstGeom prst="lef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rgbClr val="FFFFFF"/>
                </a:solidFill>
                <a:latin typeface="Segoe UI Light"/>
                <a:ea typeface="Segoe UI" pitchFamily="34" charset="0"/>
                <a:cs typeface="Segoe UI" pitchFamily="34" charset="0"/>
              </a:endParaRPr>
            </a:p>
          </p:txBody>
        </p:sp>
      </p:grpSp>
      <p:grpSp>
        <p:nvGrpSpPr>
          <p:cNvPr id="70" name="Group 69"/>
          <p:cNvGrpSpPr/>
          <p:nvPr/>
        </p:nvGrpSpPr>
        <p:grpSpPr>
          <a:xfrm>
            <a:off x="500263" y="3925253"/>
            <a:ext cx="3912868" cy="2403677"/>
            <a:chOff x="510293" y="4003466"/>
            <a:chExt cx="3991329" cy="2451876"/>
          </a:xfrm>
        </p:grpSpPr>
        <p:sp>
          <p:nvSpPr>
            <p:cNvPr id="71" name="Rectangle 70"/>
            <p:cNvSpPr/>
            <p:nvPr/>
          </p:nvSpPr>
          <p:spPr bwMode="auto">
            <a:xfrm>
              <a:off x="541175" y="4003466"/>
              <a:ext cx="3960447" cy="2451876"/>
            </a:xfrm>
            <a:prstGeom prst="rect">
              <a:avLst/>
            </a:prstGeom>
            <a:solidFill>
              <a:schemeClr val="accent1">
                <a:lumMod val="75000"/>
              </a:schemeClr>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latinLnBrk="0">
                <a:spcAft>
                  <a:spcPts val="588"/>
                </a:spcAft>
              </a:pPr>
              <a:r>
                <a:rPr lang="en-US" sz="3137" b="1" kern="0" spc="-98" dirty="0">
                  <a:solidFill>
                    <a:schemeClr val="tx1"/>
                  </a:solidFill>
                </a:rPr>
                <a:t>Azure Portal &amp; </a:t>
              </a:r>
              <a:br>
                <a:rPr lang="en-US" sz="3137" b="1" kern="0" spc="-98" dirty="0">
                  <a:solidFill>
                    <a:schemeClr val="tx1"/>
                  </a:solidFill>
                </a:rPr>
              </a:br>
              <a:r>
                <a:rPr lang="en-US" sz="3137" b="1" kern="0" spc="-98" dirty="0">
                  <a:solidFill>
                    <a:schemeClr val="tx1"/>
                  </a:solidFill>
                </a:rPr>
                <a:t>ML API service</a:t>
              </a:r>
              <a:endParaRPr lang="en-US" sz="2745" kern="0" dirty="0">
                <a:solidFill>
                  <a:schemeClr val="tx1"/>
                </a:solidFill>
              </a:endParaRPr>
            </a:p>
          </p:txBody>
        </p:sp>
        <p:sp>
          <p:nvSpPr>
            <p:cNvPr id="72" name="TextBox 71"/>
            <p:cNvSpPr txBox="1"/>
            <p:nvPr/>
          </p:nvSpPr>
          <p:spPr>
            <a:xfrm>
              <a:off x="510293" y="5656793"/>
              <a:ext cx="2604505" cy="627864"/>
            </a:xfrm>
            <a:prstGeom prst="rect">
              <a:avLst/>
            </a:prstGeom>
            <a:noFill/>
          </p:spPr>
          <p:txBody>
            <a:bodyPr wrap="square" lIns="179285" tIns="143428" rIns="179285" bIns="143428" rtlCol="0">
              <a:spAutoFit/>
            </a:bodyPr>
            <a:lstStyle/>
            <a:p>
              <a:pPr defTabSz="896386" latinLnBrk="0">
                <a:lnSpc>
                  <a:spcPct val="90000"/>
                </a:lnSpc>
                <a:spcAft>
                  <a:spcPts val="588"/>
                </a:spcAft>
              </a:pPr>
              <a:r>
                <a:rPr lang="en-US" sz="2353" kern="0" dirty="0"/>
                <a:t>Azure Ops Team</a:t>
              </a:r>
            </a:p>
          </p:txBody>
        </p:sp>
        <p:cxnSp>
          <p:nvCxnSpPr>
            <p:cNvPr id="73" name="Straight Connector 72"/>
            <p:cNvCxnSpPr/>
            <p:nvPr/>
          </p:nvCxnSpPr>
          <p:spPr>
            <a:xfrm>
              <a:off x="541175" y="5567330"/>
              <a:ext cx="3960447"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30537" y="1097846"/>
            <a:ext cx="6685590" cy="1173915"/>
            <a:chOff x="541175" y="1119364"/>
            <a:chExt cx="6819650" cy="1197454"/>
          </a:xfrm>
        </p:grpSpPr>
        <p:grpSp>
          <p:nvGrpSpPr>
            <p:cNvPr id="99" name="Group 98"/>
            <p:cNvGrpSpPr/>
            <p:nvPr/>
          </p:nvGrpSpPr>
          <p:grpSpPr>
            <a:xfrm>
              <a:off x="5129689" y="1119364"/>
              <a:ext cx="2231136" cy="1197454"/>
              <a:chOff x="5129689" y="1119364"/>
              <a:chExt cx="2231136" cy="1197454"/>
            </a:xfrm>
          </p:grpSpPr>
          <p:sp>
            <p:nvSpPr>
              <p:cNvPr id="94" name="Rectangle 93"/>
              <p:cNvSpPr/>
              <p:nvPr/>
            </p:nvSpPr>
            <p:spPr bwMode="auto">
              <a:xfrm>
                <a:off x="5129689"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tx1"/>
                  </a:solidFill>
                  <a:latin typeface="+mj-lt"/>
                  <a:ea typeface="Segoe UI" pitchFamily="34" charset="0"/>
                  <a:cs typeface="Segoe UI" pitchFamily="34" charset="0"/>
                </a:endParaRPr>
              </a:p>
            </p:txBody>
          </p:sp>
          <p:grpSp>
            <p:nvGrpSpPr>
              <p:cNvPr id="82" name="Group 81"/>
              <p:cNvGrpSpPr/>
              <p:nvPr/>
            </p:nvGrpSpPr>
            <p:grpSpPr>
              <a:xfrm>
                <a:off x="5158949" y="1313325"/>
                <a:ext cx="2166084" cy="895951"/>
                <a:chOff x="4831857" y="1316990"/>
                <a:chExt cx="2166084" cy="895951"/>
              </a:xfrm>
            </p:grpSpPr>
            <p:sp>
              <p:nvSpPr>
                <p:cNvPr id="83" name="Rectangle 82"/>
                <p:cNvSpPr/>
                <p:nvPr/>
              </p:nvSpPr>
              <p:spPr bwMode="auto">
                <a:xfrm>
                  <a:off x="4831857" y="1935942"/>
                  <a:ext cx="216608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96386" latinLnBrk="0">
                    <a:defRPr/>
                  </a:pPr>
                  <a:r>
                    <a:rPr lang="en-US" sz="1765" kern="0" dirty="0" err="1"/>
                    <a:t>PowerBI</a:t>
                  </a:r>
                  <a:r>
                    <a:rPr lang="en-US" sz="1765" kern="0" dirty="0"/>
                    <a:t>/Dashboards</a:t>
                  </a:r>
                </a:p>
              </p:txBody>
            </p:sp>
            <p:grpSp>
              <p:nvGrpSpPr>
                <p:cNvPr id="84" name="Group 83"/>
                <p:cNvGrpSpPr/>
                <p:nvPr/>
              </p:nvGrpSpPr>
              <p:grpSpPr>
                <a:xfrm>
                  <a:off x="5606370" y="1316990"/>
                  <a:ext cx="623590" cy="495980"/>
                  <a:chOff x="10179198" y="4130696"/>
                  <a:chExt cx="1524000" cy="1236662"/>
                </a:xfrm>
                <a:solidFill>
                  <a:srgbClr val="00BCF1"/>
                </a:solidFill>
              </p:grpSpPr>
              <p:sp>
                <p:nvSpPr>
                  <p:cNvPr id="8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latinLnBrk="0">
                      <a:spcBef>
                        <a:spcPct val="0"/>
                      </a:spcBef>
                      <a:spcAft>
                        <a:spcPct val="0"/>
                      </a:spcAft>
                      <a:defRPr/>
                    </a:pPr>
                    <a:endParaRPr lang="en-US" sz="1078" kern="0" spc="-49" dirty="0">
                      <a:latin typeface="Segoe UI"/>
                      <a:ea typeface="Segoe UI" pitchFamily="34" charset="0"/>
                      <a:cs typeface="Segoe UI" pitchFamily="34" charset="0"/>
                    </a:endParaRPr>
                  </a:p>
                </p:txBody>
              </p:sp>
              <p:sp>
                <p:nvSpPr>
                  <p:cNvPr id="8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latinLnBrk="0">
                      <a:spcBef>
                        <a:spcPct val="0"/>
                      </a:spcBef>
                      <a:spcAft>
                        <a:spcPct val="0"/>
                      </a:spcAft>
                      <a:defRPr/>
                    </a:pPr>
                    <a:endParaRPr lang="en-US" sz="1078" kern="0" spc="-49" dirty="0">
                      <a:latin typeface="Segoe UI"/>
                      <a:ea typeface="Segoe UI" pitchFamily="34" charset="0"/>
                      <a:cs typeface="Segoe UI" pitchFamily="34" charset="0"/>
                    </a:endParaRPr>
                  </a:p>
                </p:txBody>
              </p:sp>
              <p:sp>
                <p:nvSpPr>
                  <p:cNvPr id="87" name="Freeform 8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latinLnBrk="0">
                      <a:spcBef>
                        <a:spcPct val="0"/>
                      </a:spcBef>
                      <a:spcAft>
                        <a:spcPct val="0"/>
                      </a:spcAft>
                      <a:defRPr/>
                    </a:pPr>
                    <a:endParaRPr lang="en-US" sz="1078" kern="0" spc="-49" dirty="0">
                      <a:latin typeface="Segoe UI"/>
                      <a:ea typeface="Segoe UI" pitchFamily="34" charset="0"/>
                      <a:cs typeface="Segoe UI" pitchFamily="34" charset="0"/>
                    </a:endParaRPr>
                  </a:p>
                </p:txBody>
              </p:sp>
              <p:pic>
                <p:nvPicPr>
                  <p:cNvPr id="114" name="Picture 2"/>
                  <p:cNvPicPr>
                    <a:picLocks noChangeAspect="1" noChangeArrowheads="1"/>
                  </p:cNvPicPr>
                  <p:nvPr/>
                </p:nvPicPr>
                <p:blipFill rotWithShape="1">
                  <a:blip r:embed="rId8">
                    <a:duotone>
                      <a:schemeClr val="accent1">
                        <a:shade val="45000"/>
                        <a:satMod val="135000"/>
                      </a:schemeClr>
                      <a:prstClr val="white"/>
                    </a:duotone>
                    <a:lum bright="-29000"/>
                    <a:extLst>
                      <a:ext uri="{28A0092B-C50C-407E-A947-70E740481C1C}">
                        <a14:useLocalDpi xmlns:a14="http://schemas.microsoft.com/office/drawing/2010/main" val="0"/>
                      </a:ext>
                    </a:extLst>
                  </a:blip>
                  <a:stretch/>
                </p:blipFill>
                <p:spPr bwMode="auto">
                  <a:xfrm>
                    <a:off x="11100802" y="4687543"/>
                    <a:ext cx="403040" cy="346352"/>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98" name="Group 97"/>
            <p:cNvGrpSpPr/>
            <p:nvPr/>
          </p:nvGrpSpPr>
          <p:grpSpPr>
            <a:xfrm>
              <a:off x="2835432" y="1119364"/>
              <a:ext cx="2231136" cy="1197454"/>
              <a:chOff x="2835432" y="1119364"/>
              <a:chExt cx="2231136" cy="1197454"/>
            </a:xfrm>
          </p:grpSpPr>
          <p:sp>
            <p:nvSpPr>
              <p:cNvPr id="95" name="Rectangle 94"/>
              <p:cNvSpPr/>
              <p:nvPr/>
            </p:nvSpPr>
            <p:spPr bwMode="auto">
              <a:xfrm>
                <a:off x="2835432"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tx1"/>
                  </a:solidFill>
                  <a:latin typeface="+mj-lt"/>
                  <a:ea typeface="Segoe UI" pitchFamily="34" charset="0"/>
                  <a:cs typeface="Segoe UI" pitchFamily="34" charset="0"/>
                </a:endParaRPr>
              </a:p>
            </p:txBody>
          </p:sp>
          <p:sp>
            <p:nvSpPr>
              <p:cNvPr id="80" name="Rectangle 79"/>
              <p:cNvSpPr/>
              <p:nvPr/>
            </p:nvSpPr>
            <p:spPr bwMode="auto">
              <a:xfrm>
                <a:off x="3304990" y="1932277"/>
                <a:ext cx="1292020"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96386" latinLnBrk="0">
                  <a:defRPr/>
                </a:pPr>
                <a:r>
                  <a:rPr lang="en-US" sz="1765" kern="0" dirty="0"/>
                  <a:t>Mobile Apps</a:t>
                </a:r>
                <a:endParaRPr lang="en-US" sz="1961" kern="0" dirty="0"/>
              </a:p>
            </p:txBody>
          </p:sp>
          <p:sp>
            <p:nvSpPr>
              <p:cNvPr id="81"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chemeClr val="tx1"/>
              </a:solidFill>
              <a:ln>
                <a:noFill/>
              </a:ln>
              <a:extLst/>
            </p:spPr>
            <p:txBody>
              <a:bodyPr vert="horz" wrap="square" lIns="89642" tIns="44821" rIns="89642" bIns="44821" numCol="1" rtlCol="0" anchor="t" anchorCtr="0" compatLnSpc="1">
                <a:prstTxWarp prst="textNoShape">
                  <a:avLst/>
                </a:prstTxWarp>
              </a:bodyPr>
              <a:lstStyle/>
              <a:p>
                <a:pPr algn="ctr" defTabSz="896386" latinLnBrk="0">
                  <a:defRPr/>
                </a:pPr>
                <a:endParaRPr lang="en-US" sz="1765" kern="0" dirty="0"/>
              </a:p>
            </p:txBody>
          </p:sp>
        </p:grpSp>
        <p:grpSp>
          <p:nvGrpSpPr>
            <p:cNvPr id="97" name="Group 96"/>
            <p:cNvGrpSpPr/>
            <p:nvPr/>
          </p:nvGrpSpPr>
          <p:grpSpPr>
            <a:xfrm>
              <a:off x="541175" y="1119364"/>
              <a:ext cx="2231136" cy="1197454"/>
              <a:chOff x="541175" y="1119364"/>
              <a:chExt cx="2231136" cy="1197454"/>
            </a:xfrm>
          </p:grpSpPr>
          <p:sp>
            <p:nvSpPr>
              <p:cNvPr id="96" name="Rectangle 95"/>
              <p:cNvSpPr/>
              <p:nvPr/>
            </p:nvSpPr>
            <p:spPr bwMode="auto">
              <a:xfrm>
                <a:off x="541175"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spcBef>
                    <a:spcPts val="588"/>
                  </a:spcBef>
                  <a:spcAft>
                    <a:spcPct val="0"/>
                  </a:spcAft>
                </a:pPr>
                <a:endParaRPr lang="en-US" sz="2745" kern="0" dirty="0">
                  <a:solidFill>
                    <a:schemeClr val="tx1"/>
                  </a:solidFill>
                  <a:latin typeface="+mj-lt"/>
                  <a:ea typeface="Segoe UI" pitchFamily="34" charset="0"/>
                  <a:cs typeface="Segoe UI" pitchFamily="34" charset="0"/>
                </a:endParaRPr>
              </a:p>
            </p:txBody>
          </p:sp>
          <p:sp>
            <p:nvSpPr>
              <p:cNvPr id="89" name="Rectangle 88"/>
              <p:cNvSpPr/>
              <p:nvPr/>
            </p:nvSpPr>
            <p:spPr bwMode="auto">
              <a:xfrm>
                <a:off x="1129355" y="1932277"/>
                <a:ext cx="1054776"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96386" latinLnBrk="0">
                  <a:defRPr/>
                </a:pPr>
                <a:r>
                  <a:rPr lang="en-US" sz="1765" kern="0" dirty="0"/>
                  <a:t>Web Apps</a:t>
                </a:r>
              </a:p>
            </p:txBody>
          </p:sp>
          <p:pic>
            <p:nvPicPr>
              <p:cNvPr id="90" name="Picture 7"/>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75" name="Group 74"/>
          <p:cNvGrpSpPr/>
          <p:nvPr/>
        </p:nvGrpSpPr>
        <p:grpSpPr>
          <a:xfrm>
            <a:off x="530537" y="2600941"/>
            <a:ext cx="8234383" cy="995439"/>
            <a:chOff x="541175" y="2652598"/>
            <a:chExt cx="8399500" cy="1015400"/>
          </a:xfrm>
          <a:solidFill>
            <a:schemeClr val="accent1">
              <a:lumMod val="75000"/>
            </a:schemeClr>
          </a:solidFill>
        </p:grpSpPr>
        <p:sp>
          <p:nvSpPr>
            <p:cNvPr id="76" name="Rectangle 75"/>
            <p:cNvSpPr/>
            <p:nvPr/>
          </p:nvSpPr>
          <p:spPr bwMode="auto">
            <a:xfrm>
              <a:off x="541175" y="2652660"/>
              <a:ext cx="8399500" cy="1015338"/>
            </a:xfrm>
            <a:prstGeom prst="rect">
              <a:avLst/>
            </a:prstGeom>
            <a:grp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latinLnBrk="0">
                <a:spcAft>
                  <a:spcPts val="588"/>
                </a:spcAft>
              </a:pPr>
              <a:r>
                <a:rPr lang="en-US" sz="3137" b="1" kern="0" dirty="0">
                  <a:solidFill>
                    <a:schemeClr val="tx1"/>
                  </a:solidFill>
                </a:rPr>
                <a:t>ML API service</a:t>
              </a:r>
              <a:endParaRPr lang="en-US" sz="2745" kern="0" dirty="0">
                <a:solidFill>
                  <a:schemeClr val="tx1"/>
                </a:solidFill>
              </a:endParaRPr>
            </a:p>
          </p:txBody>
        </p:sp>
        <p:cxnSp>
          <p:nvCxnSpPr>
            <p:cNvPr id="77" name="Straight Connector 76"/>
            <p:cNvCxnSpPr/>
            <p:nvPr/>
          </p:nvCxnSpPr>
          <p:spPr>
            <a:xfrm>
              <a:off x="5155668" y="2652598"/>
              <a:ext cx="0" cy="1015400"/>
            </a:xfrm>
            <a:prstGeom prst="line">
              <a:avLst/>
            </a:prstGeom>
            <a:grpFill/>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173917" y="2846397"/>
              <a:ext cx="2604505" cy="627864"/>
            </a:xfrm>
            <a:prstGeom prst="rect">
              <a:avLst/>
            </a:prstGeom>
            <a:grpFill/>
          </p:spPr>
          <p:txBody>
            <a:bodyPr wrap="square" lIns="179285" tIns="143428" rIns="179285" bIns="143428" rtlCol="0">
              <a:spAutoFit/>
            </a:bodyPr>
            <a:lstStyle/>
            <a:p>
              <a:pPr defTabSz="896386" latinLnBrk="0">
                <a:lnSpc>
                  <a:spcPct val="90000"/>
                </a:lnSpc>
                <a:spcAft>
                  <a:spcPts val="588"/>
                </a:spcAft>
              </a:pPr>
              <a:r>
                <a:rPr lang="en-US" sz="2353" kern="0" dirty="0"/>
                <a:t>Developer</a:t>
              </a:r>
            </a:p>
          </p:txBody>
        </p:sp>
      </p:grpSp>
    </p:spTree>
    <p:extLst>
      <p:ext uri="{BB962C8B-B14F-4D97-AF65-F5344CB8AC3E}">
        <p14:creationId xmlns:p14="http://schemas.microsoft.com/office/powerpoint/2010/main" val="2527274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0.0748 4.89333E-6 L 0.17449 4.89333E-6 " pathEditMode="relative" rAng="0" ptsTypes="AA">
                                      <p:cBhvr>
                                        <p:cTn id="14" dur="500" fill="hold"/>
                                        <p:tgtEl>
                                          <p:spTgt spid="14"/>
                                        </p:tgtEl>
                                        <p:attrNameLst>
                                          <p:attrName>ppt_x</p:attrName>
                                          <p:attrName>ppt_y</p:attrName>
                                        </p:attrNameLst>
                                      </p:cBhvr>
                                      <p:rCtr x="4978" y="0"/>
                                    </p:animMotion>
                                  </p:childTnLst>
                                </p:cTn>
                              </p:par>
                              <p:par>
                                <p:cTn id="15" presetID="10" presetClass="entr" presetSubtype="0" fill="hold" nodeType="withEffect">
                                  <p:stCondLst>
                                    <p:cond delay="3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barn(outVertical)">
                                      <p:cBhvr>
                                        <p:cTn id="22" dur="500"/>
                                        <p:tgtEl>
                                          <p:spTgt spid="66"/>
                                        </p:tgtEl>
                                      </p:cBhvr>
                                    </p:animEffect>
                                  </p:childTnLst>
                                </p:cTn>
                              </p:par>
                              <p:par>
                                <p:cTn id="23" presetID="10" presetClass="entr" presetSubtype="0" fill="hold" nodeType="withEffect">
                                  <p:stCondLst>
                                    <p:cond delay="4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4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45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45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 presetClass="exit" presetSubtype="0" fill="hold" grpId="2" nodeType="withEffect">
                                  <p:stCondLst>
                                    <p:cond delay="100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0.00012 4.89333E-6 L 0.02246 4.89333E-6 " pathEditMode="relative" rAng="0" ptsTypes="AA">
                                      <p:cBhvr>
                                        <p:cTn id="40" dur="500" fill="hold"/>
                                        <p:tgtEl>
                                          <p:spTgt spid="67"/>
                                        </p:tgtEl>
                                        <p:attrNameLst>
                                          <p:attrName>ppt_x</p:attrName>
                                          <p:attrName>ppt_y</p:attrName>
                                        </p:attrNameLst>
                                      </p:cBhvr>
                                      <p:rCtr x="1111" y="0"/>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par>
                                <p:cTn id="52" presetID="64" presetClass="path" presetSubtype="0" accel="50000" decel="50000" fill="hold" grpId="1" nodeType="withEffect">
                                  <p:stCondLst>
                                    <p:cond delay="0"/>
                                  </p:stCondLst>
                                  <p:childTnLst>
                                    <p:animMotion origin="layout" path="M 3.84733E-6 0.04449 L 3.84733E-6 -4.58012E-6 " pathEditMode="relative" rAng="0" ptsTypes="AA">
                                      <p:cBhvr>
                                        <p:cTn id="53" dur="500" fill="hold"/>
                                        <p:tgtEl>
                                          <p:spTgt spid="74"/>
                                        </p:tgtEl>
                                        <p:attrNameLst>
                                          <p:attrName>ppt_x</p:attrName>
                                          <p:attrName>ppt_y</p:attrName>
                                        </p:attrNameLst>
                                      </p:cBhvr>
                                      <p:rCtr x="0" y="-2224"/>
                                    </p:animMotion>
                                  </p:childTnLst>
                                </p:cTn>
                              </p:par>
                              <p:par>
                                <p:cTn id="54" presetID="10" presetClass="entr" presetSubtype="0" fill="hold" nodeType="withEffect">
                                  <p:stCondLst>
                                    <p:cond delay="50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fade">
                                      <p:cBhvr>
                                        <p:cTn id="60" dur="500"/>
                                        <p:tgtEl>
                                          <p:spTgt spid="100"/>
                                        </p:tgtEl>
                                      </p:cBhvr>
                                    </p:animEffect>
                                  </p:childTnLst>
                                </p:cTn>
                              </p:par>
                            </p:childTnLst>
                          </p:cTn>
                        </p:par>
                      </p:childTnLst>
                    </p:cTn>
                  </p:par>
                  <p:par>
                    <p:cTn id="61" fill="hold">
                      <p:stCondLst>
                        <p:cond delay="indefinite"/>
                      </p:stCondLst>
                      <p:childTnLst>
                        <p:par>
                          <p:cTn id="62" fill="hold">
                            <p:stCondLst>
                              <p:cond delay="0"/>
                            </p:stCondLst>
                            <p:childTnLst>
                              <p:par>
                                <p:cTn id="63" presetID="64" presetClass="path" presetSubtype="0" accel="50000" decel="50000" fill="hold" nodeType="clickEffect">
                                  <p:stCondLst>
                                    <p:cond delay="0"/>
                                  </p:stCondLst>
                                  <p:childTnLst>
                                    <p:animMotion origin="layout" path="M -2.55297E-9 -0.07489 L -2.55297E-9 -0.13141 " pathEditMode="relative" rAng="0" ptsTypes="AA">
                                      <p:cBhvr>
                                        <p:cTn id="64" dur="500" fill="hold"/>
                                        <p:tgtEl>
                                          <p:spTgt spid="100"/>
                                        </p:tgtEl>
                                        <p:attrNameLst>
                                          <p:attrName>ppt_x</p:attrName>
                                          <p:attrName>ppt_y</p:attrName>
                                        </p:attrNameLst>
                                      </p:cBhvr>
                                      <p:rCtr x="0" y="-2837"/>
                                    </p:animMotion>
                                  </p:childTnLst>
                                </p:cTn>
                              </p:par>
                              <p:par>
                                <p:cTn id="65" presetID="10" presetClass="entr" presetSubtype="0" fill="hold" nodeType="withEffect">
                                  <p:stCondLst>
                                    <p:cond delay="25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14" grpId="0" animBg="1"/>
      <p:bldP spid="14" grpId="1" animBg="1"/>
      <p:bldP spid="14"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a:t>
            </a:r>
            <a:endParaRPr lang="en-US" dirty="0"/>
          </a:p>
        </p:txBody>
      </p:sp>
      <p:pic>
        <p:nvPicPr>
          <p:cNvPr id="3" name="Picture 2"/>
          <p:cNvPicPr>
            <a:picLocks noChangeAspect="1"/>
          </p:cNvPicPr>
          <p:nvPr/>
        </p:nvPicPr>
        <p:blipFill rotWithShape="1">
          <a:blip r:embed="rId3"/>
          <a:srcRect l="855"/>
          <a:stretch/>
        </p:blipFill>
        <p:spPr>
          <a:xfrm>
            <a:off x="267355" y="1034456"/>
            <a:ext cx="9612429" cy="5697160"/>
          </a:xfrm>
          <a:prstGeom prst="rect">
            <a:avLst/>
          </a:prstGeom>
        </p:spPr>
      </p:pic>
      <p:sp>
        <p:nvSpPr>
          <p:cNvPr id="5" name="Right Brace 4"/>
          <p:cNvSpPr/>
          <p:nvPr/>
        </p:nvSpPr>
        <p:spPr>
          <a:xfrm>
            <a:off x="4000774" y="2531046"/>
            <a:ext cx="376881" cy="104608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6" name="TextBox 5"/>
          <p:cNvSpPr txBox="1"/>
          <p:nvPr/>
        </p:nvSpPr>
        <p:spPr>
          <a:xfrm>
            <a:off x="4674239" y="2873052"/>
            <a:ext cx="1026499" cy="362072"/>
          </a:xfrm>
          <a:prstGeom prst="rect">
            <a:avLst/>
          </a:prstGeom>
          <a:solidFill>
            <a:schemeClr val="accent1">
              <a:lumMod val="50000"/>
            </a:schemeClr>
          </a:solidFill>
        </p:spPr>
        <p:txBody>
          <a:bodyPr wrap="none" rtlCol="0">
            <a:spAutoFit/>
          </a:bodyPr>
          <a:lstStyle/>
          <a:p>
            <a:pPr defTabSz="896386" latinLnBrk="0"/>
            <a:r>
              <a:rPr lang="en-US" sz="1765" kern="0" dirty="0"/>
              <a:t>Data I/O</a:t>
            </a:r>
          </a:p>
        </p:txBody>
      </p:sp>
      <p:sp>
        <p:nvSpPr>
          <p:cNvPr id="7" name="Right Brace 6"/>
          <p:cNvSpPr/>
          <p:nvPr/>
        </p:nvSpPr>
        <p:spPr>
          <a:xfrm>
            <a:off x="4000774" y="3803148"/>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8" name="TextBox 7"/>
          <p:cNvSpPr txBox="1"/>
          <p:nvPr/>
        </p:nvSpPr>
        <p:spPr>
          <a:xfrm>
            <a:off x="4674527" y="3845835"/>
            <a:ext cx="3965676" cy="362072"/>
          </a:xfrm>
          <a:prstGeom prst="rect">
            <a:avLst/>
          </a:prstGeom>
          <a:solidFill>
            <a:schemeClr val="accent1">
              <a:lumMod val="50000"/>
            </a:schemeClr>
          </a:solidFill>
        </p:spPr>
        <p:txBody>
          <a:bodyPr wrap="square" rtlCol="0">
            <a:spAutoFit/>
          </a:bodyPr>
          <a:lstStyle/>
          <a:p>
            <a:pPr defTabSz="896386" latinLnBrk="0"/>
            <a:r>
              <a:rPr lang="en-US" sz="1765" kern="0" dirty="0"/>
              <a:t>Taking Data &amp; preparing for Analysis</a:t>
            </a:r>
          </a:p>
        </p:txBody>
      </p:sp>
      <p:sp>
        <p:nvSpPr>
          <p:cNvPr id="9" name="Right Brace 8"/>
          <p:cNvSpPr/>
          <p:nvPr/>
        </p:nvSpPr>
        <p:spPr>
          <a:xfrm>
            <a:off x="3978153" y="4277609"/>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10" name="TextBox 9"/>
          <p:cNvSpPr txBox="1"/>
          <p:nvPr/>
        </p:nvSpPr>
        <p:spPr>
          <a:xfrm>
            <a:off x="4651907" y="4320297"/>
            <a:ext cx="6906647" cy="331899"/>
          </a:xfrm>
          <a:prstGeom prst="rect">
            <a:avLst/>
          </a:prstGeom>
          <a:solidFill>
            <a:schemeClr val="accent1">
              <a:lumMod val="50000"/>
            </a:schemeClr>
          </a:solidFill>
        </p:spPr>
        <p:txBody>
          <a:bodyPr wrap="square" rtlCol="0">
            <a:spAutoFit/>
          </a:bodyPr>
          <a:lstStyle/>
          <a:p>
            <a:pPr defTabSz="896386" latinLnBrk="0"/>
            <a:r>
              <a:rPr lang="en-US" sz="1568" kern="0" dirty="0"/>
              <a:t>Dimensionality reduction. E.g. Kinect measures 1000 points, 6 are relevant</a:t>
            </a:r>
          </a:p>
        </p:txBody>
      </p:sp>
      <p:sp>
        <p:nvSpPr>
          <p:cNvPr id="11" name="Right Brace 10"/>
          <p:cNvSpPr/>
          <p:nvPr/>
        </p:nvSpPr>
        <p:spPr>
          <a:xfrm>
            <a:off x="3978153" y="4782760"/>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12" name="TextBox 11"/>
          <p:cNvSpPr txBox="1"/>
          <p:nvPr/>
        </p:nvSpPr>
        <p:spPr>
          <a:xfrm>
            <a:off x="4651907" y="4825448"/>
            <a:ext cx="6906647" cy="331899"/>
          </a:xfrm>
          <a:prstGeom prst="rect">
            <a:avLst/>
          </a:prstGeom>
          <a:solidFill>
            <a:schemeClr val="accent1">
              <a:lumMod val="50000"/>
            </a:schemeClr>
          </a:solidFill>
        </p:spPr>
        <p:txBody>
          <a:bodyPr wrap="square" rtlCol="0">
            <a:spAutoFit/>
          </a:bodyPr>
          <a:lstStyle/>
          <a:p>
            <a:pPr defTabSz="896386" latinLnBrk="0"/>
            <a:r>
              <a:rPr lang="en-US" sz="1568" kern="0" dirty="0"/>
              <a:t>Fitting Model selection; calibration; assessment</a:t>
            </a:r>
          </a:p>
        </p:txBody>
      </p:sp>
      <p:sp>
        <p:nvSpPr>
          <p:cNvPr id="13" name="Right Brace 12"/>
          <p:cNvSpPr/>
          <p:nvPr/>
        </p:nvSpPr>
        <p:spPr>
          <a:xfrm>
            <a:off x="3978153" y="5224694"/>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14" name="TextBox 13"/>
          <p:cNvSpPr txBox="1"/>
          <p:nvPr/>
        </p:nvSpPr>
        <p:spPr>
          <a:xfrm>
            <a:off x="4651907" y="5267381"/>
            <a:ext cx="6906647" cy="331899"/>
          </a:xfrm>
          <a:prstGeom prst="rect">
            <a:avLst/>
          </a:prstGeom>
          <a:solidFill>
            <a:schemeClr val="accent1">
              <a:lumMod val="50000"/>
            </a:schemeClr>
          </a:solidFill>
        </p:spPr>
        <p:txBody>
          <a:bodyPr wrap="square" rtlCol="0">
            <a:spAutoFit/>
          </a:bodyPr>
          <a:lstStyle/>
          <a:p>
            <a:pPr defTabSz="896386" latinLnBrk="0"/>
            <a:r>
              <a:rPr lang="en-US" sz="1568" kern="0" dirty="0"/>
              <a:t>R – free scripts/graphics, many packages based on Vector Data.</a:t>
            </a:r>
          </a:p>
        </p:txBody>
      </p:sp>
      <p:sp>
        <p:nvSpPr>
          <p:cNvPr id="15" name="Right Brace 14"/>
          <p:cNvSpPr/>
          <p:nvPr/>
        </p:nvSpPr>
        <p:spPr>
          <a:xfrm>
            <a:off x="3974186" y="5673671"/>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16" name="TextBox 15"/>
          <p:cNvSpPr txBox="1"/>
          <p:nvPr/>
        </p:nvSpPr>
        <p:spPr>
          <a:xfrm>
            <a:off x="4647940" y="5716359"/>
            <a:ext cx="6910615" cy="331899"/>
          </a:xfrm>
          <a:prstGeom prst="rect">
            <a:avLst/>
          </a:prstGeom>
          <a:solidFill>
            <a:schemeClr val="accent1">
              <a:lumMod val="50000"/>
            </a:schemeClr>
          </a:solidFill>
        </p:spPr>
        <p:txBody>
          <a:bodyPr wrap="square" rtlCol="0">
            <a:spAutoFit/>
          </a:bodyPr>
          <a:lstStyle/>
          <a:p>
            <a:pPr defTabSz="896386" latinLnBrk="0"/>
            <a:r>
              <a:rPr lang="en-US" sz="1568" kern="0" dirty="0"/>
              <a:t>Metrics to allow us to describe the data. E.g. Mean, Correlation…</a:t>
            </a:r>
          </a:p>
        </p:txBody>
      </p:sp>
      <p:sp>
        <p:nvSpPr>
          <p:cNvPr id="17" name="Right Brace 16"/>
          <p:cNvSpPr/>
          <p:nvPr/>
        </p:nvSpPr>
        <p:spPr>
          <a:xfrm>
            <a:off x="3974186" y="6109431"/>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896386" latinLnBrk="0"/>
            <a:endParaRPr lang="en-US" sz="1765" kern="0">
              <a:solidFill>
                <a:sysClr val="windowText" lastClr="000000"/>
              </a:solidFill>
            </a:endParaRPr>
          </a:p>
        </p:txBody>
      </p:sp>
      <p:sp>
        <p:nvSpPr>
          <p:cNvPr id="18" name="TextBox 17"/>
          <p:cNvSpPr txBox="1"/>
          <p:nvPr/>
        </p:nvSpPr>
        <p:spPr>
          <a:xfrm>
            <a:off x="4647940" y="6152119"/>
            <a:ext cx="6910615" cy="331899"/>
          </a:xfrm>
          <a:prstGeom prst="rect">
            <a:avLst/>
          </a:prstGeom>
          <a:solidFill>
            <a:schemeClr val="accent1">
              <a:lumMod val="50000"/>
            </a:schemeClr>
          </a:solidFill>
        </p:spPr>
        <p:txBody>
          <a:bodyPr wrap="square" rtlCol="0">
            <a:spAutoFit/>
          </a:bodyPr>
          <a:lstStyle/>
          <a:p>
            <a:pPr defTabSz="896386" latinLnBrk="0"/>
            <a:r>
              <a:rPr lang="en-US" sz="1568" kern="0" dirty="0"/>
              <a:t>Tools used for Text Input. E.g. ‘What is the theme of this essay?’</a:t>
            </a:r>
          </a:p>
        </p:txBody>
      </p:sp>
    </p:spTree>
    <p:extLst>
      <p:ext uri="{BB962C8B-B14F-4D97-AF65-F5344CB8AC3E}">
        <p14:creationId xmlns:p14="http://schemas.microsoft.com/office/powerpoint/2010/main" val="14029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7351" y="-2872897"/>
            <a:ext cx="6162920" cy="6162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609570" latinLnBrk="0">
              <a:defRPr/>
            </a:pPr>
            <a:endParaRPr lang="ko-KR" altLang="en-US" sz="1765" kern="0">
              <a:solidFill>
                <a:srgbClr val="060F18"/>
              </a:solidFill>
              <a:latin typeface="Segoe UI"/>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603" y="2401902"/>
            <a:ext cx="9523116" cy="4123509"/>
          </a:xfrm>
          <a:prstGeom prst="rect">
            <a:avLst/>
          </a:prstGeom>
        </p:spPr>
      </p:pic>
    </p:spTree>
    <p:extLst>
      <p:ext uri="{BB962C8B-B14F-4D97-AF65-F5344CB8AC3E}">
        <p14:creationId xmlns:p14="http://schemas.microsoft.com/office/powerpoint/2010/main" val="12416973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618738" y="658729"/>
            <a:ext cx="10658118" cy="707886"/>
          </a:xfrm>
          <a:prstGeom prst="rect">
            <a:avLst/>
          </a:prstGeom>
        </p:spPr>
        <p:txBody>
          <a:bodyPr wrap="square">
            <a:spAutoFit/>
          </a:bodyPr>
          <a:lstStyle/>
          <a:p>
            <a:r>
              <a:rPr lang="ko-KR" altLang="en-US" sz="4000" b="1" dirty="0"/>
              <a:t>https://github.com/KoreaEva/Python.git</a:t>
            </a:r>
          </a:p>
        </p:txBody>
      </p:sp>
      <p:pic>
        <p:nvPicPr>
          <p:cNvPr id="1028" name="Picture 4" descr="20160509_192457_410171953.png 샤샤샤 사나 레전드 움짤&amp;사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699" y="1712714"/>
            <a:ext cx="7670801"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33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0" cy="6849687"/>
          </a:xfrm>
          <a:prstGeom prst="rect">
            <a:avLst/>
          </a:prstGeom>
        </p:spPr>
      </p:pic>
    </p:spTree>
    <p:extLst>
      <p:ext uri="{BB962C8B-B14F-4D97-AF65-F5344CB8AC3E}">
        <p14:creationId xmlns:p14="http://schemas.microsoft.com/office/powerpoint/2010/main" val="562526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G80mjJBYx8pXVnozgT0PIFapIegsalXy4o2hDcpNUCSeWS1exDZumH7hpsC4jQZzG9pK_7PhV84LE_Mr_zBggTJDsp9iBldQE8aTKpT00rtSb3_iZvxKCfLjRsZQfvW5SigT9ZMzxHMGNrDzb-iFiL12xMHgLYzOLddWW5AW4WOCAIWHYlG5WUGzMZKFZq01E5rcUCUe3a9hHHgIYb2bS57WwvYVMFtRjUAgnGS7LBOUQ2S3ePxkN2XtUSiF7TJhfhBk7wwjzQjUzQjwhGjnVUiZjFL0rBEoEavKNtQrCGa6fdZPc01rYeDxt4VEqsEKXMSBv0SWLlH46EvolgQ-MEuvkGotO2sWyssfzLQDFVNvWdxE8FoYKRSO7Pc2LEH7wblSblh-wiILk6WnM5wA9Vyidi0b4YfkH67NBZ6sZ0tyjWmS0LKo_8PGrweFOIRXRXaWWRscbbsMLM9uYNvRseV8FhSCjSX6pk-6vzr7nddS9xJQ4O7pMZ3XRSYlly0q73xk6P7paucwjcfr_CcAjfU4oVaPXonBvFeufPQ690Q3MiXmpZ1kwjRkowsQDsxYbSZaaA=w1066-h800-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828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473610" y="765545"/>
            <a:ext cx="2004075" cy="1200329"/>
          </a:xfrm>
          <a:prstGeom prst="rect">
            <a:avLst/>
          </a:prstGeom>
          <a:noFill/>
        </p:spPr>
        <p:txBody>
          <a:bodyPr wrap="none" rtlCol="0">
            <a:spAutoFit/>
          </a:bodyPr>
          <a:lstStyle/>
          <a:p>
            <a:pPr defTabSz="1219170" latinLnBrk="0"/>
            <a:r>
              <a:rPr lang="en-US" altLang="ko-KR" sz="3600" kern="0" dirty="0">
                <a:solidFill>
                  <a:sysClr val="windowText" lastClr="000000"/>
                </a:solidFill>
              </a:rPr>
              <a:t>Microsoft</a:t>
            </a:r>
          </a:p>
          <a:p>
            <a:pPr defTabSz="1219170" latinLnBrk="0"/>
            <a:r>
              <a:rPr lang="en-US" altLang="ko-KR" sz="3600" kern="0" dirty="0">
                <a:solidFill>
                  <a:sysClr val="windowText" lastClr="000000"/>
                </a:solidFill>
              </a:rPr>
              <a:t>LOVE </a:t>
            </a:r>
            <a:r>
              <a:rPr lang="en-US" altLang="ko-KR" sz="3600" kern="0" dirty="0">
                <a:solidFill>
                  <a:srgbClr val="FF0000"/>
                </a:solidFill>
                <a:latin typeface="Arial" panose="020B0604020202020204" pitchFamily="34" charset="0"/>
                <a:cs typeface="Arial" panose="020B0604020202020204" pitchFamily="34" charset="0"/>
              </a:rPr>
              <a:t>♥</a:t>
            </a:r>
            <a:endParaRPr lang="ko-KR" altLang="en-US" sz="3600" kern="0" dirty="0">
              <a:solidFill>
                <a:srgbClr val="FF0000"/>
              </a:solidFill>
            </a:endParaRPr>
          </a:p>
        </p:txBody>
      </p:sp>
    </p:spTree>
    <p:extLst>
      <p:ext uri="{BB962C8B-B14F-4D97-AF65-F5344CB8AC3E}">
        <p14:creationId xmlns:p14="http://schemas.microsoft.com/office/powerpoint/2010/main" val="12400520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deusm.com/informationweek/2014/10/1316800/Microsoft_LOVES_Linu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30" y="364166"/>
            <a:ext cx="4657725" cy="3095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itmedia.co.jp/news/articles/1603/09/yu_eclips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425" y="364165"/>
            <a:ext cx="5341043" cy="3095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openness.blob.core.windows.net/openmedia/2015/11/Azure_WelcomeRedHat_732X366_Twit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30" y="3459790"/>
            <a:ext cx="6436759" cy="32183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scorpmedia.azureedge.net/mscorpmedia/2016/03/SQL-Loves-Linux_2_Twitter-002-640x35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983" y="3944679"/>
            <a:ext cx="4886685" cy="273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706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a:xfrm>
            <a:off x="2" y="2084363"/>
            <a:ext cx="12191999" cy="1795963"/>
          </a:xfrm>
        </p:spPr>
        <p:txBody>
          <a:bodyPr>
            <a:normAutofit/>
          </a:bodyPr>
          <a:lstStyle/>
          <a:p>
            <a:pPr algn="ctr"/>
            <a:r>
              <a:rPr lang="en-US" altLang="ko-KR" sz="5400" dirty="0"/>
              <a:t>Microsoft </a:t>
            </a:r>
            <a:r>
              <a:rPr lang="en-US" altLang="ko-KR" sz="5400" dirty="0">
                <a:solidFill>
                  <a:srgbClr val="FF0000"/>
                </a:solidFill>
                <a:latin typeface="Arial" panose="020B0604020202020204" pitchFamily="34" charset="0"/>
                <a:cs typeface="Arial" panose="020B0604020202020204" pitchFamily="34" charset="0"/>
              </a:rPr>
              <a:t>♥ </a:t>
            </a:r>
            <a:r>
              <a:rPr lang="en-US" altLang="ko-KR" sz="5400" dirty="0">
                <a:solidFill>
                  <a:schemeClr val="tx1"/>
                </a:solidFill>
                <a:latin typeface="Arial" panose="020B0604020202020204" pitchFamily="34" charset="0"/>
                <a:cs typeface="Arial" panose="020B0604020202020204" pitchFamily="34" charset="0"/>
              </a:rPr>
              <a:t>Open Source</a:t>
            </a:r>
            <a:endParaRPr lang="ko-KR" altLang="en-US" sz="5400" dirty="0">
              <a:solidFill>
                <a:schemeClr val="tx1"/>
              </a:solidFill>
            </a:endParaRPr>
          </a:p>
        </p:txBody>
      </p:sp>
    </p:spTree>
    <p:extLst>
      <p:ext uri="{BB962C8B-B14F-4D97-AF65-F5344CB8AC3E}">
        <p14:creationId xmlns:p14="http://schemas.microsoft.com/office/powerpoint/2010/main" val="12853370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xml><?xml version="1.0" encoding="utf-8"?>
<a:theme xmlns:a="http://schemas.openxmlformats.org/drawingml/2006/main" name="2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7.xml><?xml version="1.0" encoding="utf-8"?>
<a:theme xmlns:a="http://schemas.openxmlformats.org/drawingml/2006/main" name="2_104419_TechEd Aus 2014 Speaker PPT Template">
  <a:themeElements>
    <a:clrScheme name="Custom 16">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9E4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2013 Speaker PPT Template" id="{B7FE9518-974F-47DC-B2FB-8DA685825519}" vid="{71F0AC58-1E80-4F52-B431-4D2A931C77C7}"/>
    </a:ext>
  </a:extLst>
</a:theme>
</file>

<file path=ppt/theme/theme8.xml><?xml version="1.0" encoding="utf-8"?>
<a:theme xmlns:a="http://schemas.openxmlformats.org/drawingml/2006/main" name="Тема Office">
  <a:themeElements>
    <a:clrScheme name="Другая 1">
      <a:dk1>
        <a:srgbClr val="060F18"/>
      </a:dk1>
      <a:lt1>
        <a:srgbClr val="FFFFFF"/>
      </a:lt1>
      <a:dk2>
        <a:srgbClr val="27282A"/>
      </a:dk2>
      <a:lt2>
        <a:srgbClr val="64BC46"/>
      </a:lt2>
      <a:accent1>
        <a:srgbClr val="55A51C"/>
      </a:accent1>
      <a:accent2>
        <a:srgbClr val="FF9630"/>
      </a:accent2>
      <a:accent3>
        <a:srgbClr val="02AED9"/>
      </a:accent3>
      <a:accent4>
        <a:srgbClr val="B20ECA"/>
      </a:accent4>
      <a:accent5>
        <a:srgbClr val="FB4040"/>
      </a:accent5>
      <a:accent6>
        <a:srgbClr val="0A70C7"/>
      </a:accent6>
      <a:hlink>
        <a:srgbClr val="0085CF"/>
      </a:hlink>
      <a:folHlink>
        <a:srgbClr val="C13832"/>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1245</Words>
  <Application>Microsoft Office PowerPoint</Application>
  <PresentationFormat>와이드스크린</PresentationFormat>
  <Paragraphs>317</Paragraphs>
  <Slides>49</Slides>
  <Notes>21</Notes>
  <HiddenSlides>0</HiddenSlides>
  <MMClips>2</MMClips>
  <ScaleCrop>false</ScaleCrop>
  <HeadingPairs>
    <vt:vector size="8" baseType="variant">
      <vt:variant>
        <vt:lpstr>사용한 글꼴</vt:lpstr>
      </vt:variant>
      <vt:variant>
        <vt:i4>15</vt:i4>
      </vt:variant>
      <vt:variant>
        <vt:lpstr>테마</vt:lpstr>
      </vt:variant>
      <vt:variant>
        <vt:i4>8</vt:i4>
      </vt:variant>
      <vt:variant>
        <vt:lpstr>포함된 OLE 서버</vt:lpstr>
      </vt:variant>
      <vt:variant>
        <vt:i4>1</vt:i4>
      </vt:variant>
      <vt:variant>
        <vt:lpstr>슬라이드 제목</vt:lpstr>
      </vt:variant>
      <vt:variant>
        <vt:i4>49</vt:i4>
      </vt:variant>
    </vt:vector>
  </HeadingPairs>
  <TitlesOfParts>
    <vt:vector size="73" baseType="lpstr">
      <vt:lpstr>Helvetica Light</vt:lpstr>
      <vt:lpstr>Nanum Gothic ExtraBold</vt:lpstr>
      <vt:lpstr>Segoe Light</vt:lpstr>
      <vt:lpstr>나눔바른고딕</vt:lpstr>
      <vt:lpstr>맑은 고딕</vt:lpstr>
      <vt:lpstr>Arial</vt:lpstr>
      <vt:lpstr>Calibri</vt:lpstr>
      <vt:lpstr>Consolas</vt:lpstr>
      <vt:lpstr>Helvetica</vt:lpstr>
      <vt:lpstr>Perpetua</vt:lpstr>
      <vt:lpstr>Segoe UI</vt:lpstr>
      <vt:lpstr>Segoe UI Light</vt:lpstr>
      <vt:lpstr>Segoe UI Semibold</vt:lpstr>
      <vt:lpstr>Segoe UI Semilight</vt:lpstr>
      <vt:lpstr>Wingdings</vt:lpstr>
      <vt:lpstr>Office 테마</vt:lpstr>
      <vt:lpstr>1_Office 테마</vt:lpstr>
      <vt:lpstr>5-30721_Build_2016_Template_Dark</vt:lpstr>
      <vt:lpstr>2_Office 테마</vt:lpstr>
      <vt:lpstr>2_COLOR TEMPLATE</vt:lpstr>
      <vt:lpstr>Xamarin3Theme</vt:lpstr>
      <vt:lpstr>2_104419_TechEd Aus 2014 Speaker PPT Template</vt:lpstr>
      <vt:lpstr>Тема Office</vt:lpstr>
      <vt:lpstr>think-cell Slide</vt:lpstr>
      <vt:lpstr>PowerPoint 프레젠테이션</vt:lpstr>
      <vt:lpstr>PowerPoint 프레젠테이션</vt:lpstr>
      <vt:lpstr>PowerPoint 프레젠테이션</vt:lpstr>
      <vt:lpstr>War of IT</vt:lpstr>
      <vt:lpstr>PowerPoint 프레젠테이션</vt:lpstr>
      <vt:lpstr>PowerPoint 프레젠테이션</vt:lpstr>
      <vt:lpstr>PowerPoint 프레젠테이션</vt:lpstr>
      <vt:lpstr>PowerPoint 프레젠테이션</vt:lpstr>
      <vt:lpstr>Microsoft ♥ Open Source</vt:lpstr>
      <vt:lpstr>PowerPoint 프레젠테이션</vt:lpstr>
      <vt:lpstr>Microsoft is Open Source</vt:lpstr>
      <vt:lpstr>PowerPoint 프레젠테이션</vt:lpstr>
      <vt:lpstr>PowerPoint 프레젠테이션</vt:lpstr>
      <vt:lpstr>Microsoft ♥ Python</vt:lpstr>
      <vt:lpstr>PowerPoint 프레젠테이션</vt:lpstr>
      <vt:lpstr>PowerPoint 프레젠테이션</vt:lpstr>
      <vt:lpstr>PowerPoint 프레젠테이션</vt:lpstr>
      <vt:lpstr>PowerPoint 프레젠테이션</vt:lpstr>
      <vt:lpstr>PowerPoint 프레젠테이션</vt:lpstr>
      <vt:lpstr>Apps Powered by MS Cognitive Services</vt:lpstr>
      <vt:lpstr>Why Microsoft  Cognitive Services ?</vt:lpstr>
      <vt:lpstr>Cognitive Services</vt:lpstr>
      <vt:lpstr>Cognitive Services</vt:lpstr>
      <vt:lpstr>{Subscription Key} </vt:lpstr>
      <vt:lpstr>JSON</vt:lpstr>
      <vt:lpstr>Vision API Computer Vision Emotion Face</vt:lpstr>
      <vt:lpstr>PowerPoint 프레젠테이션</vt:lpstr>
      <vt:lpstr>Demo</vt:lpstr>
      <vt:lpstr>Language Bing Spell check Language Understanding Linguistic Analysis Text Analytics  WebLM</vt:lpstr>
      <vt:lpstr>PowerPoint 프레젠테이션</vt:lpstr>
      <vt:lpstr>Demo</vt:lpstr>
      <vt:lpstr>Bing Bing Web Search Bing Image Search Bing Video Search Bing News Search Bing Autosuggest</vt:lpstr>
      <vt:lpstr>Bing beyond search in bing.com</vt:lpstr>
      <vt:lpstr>Introducing Bing Search API v5</vt:lpstr>
      <vt:lpstr>PowerPoint 프레젠테이션</vt:lpstr>
      <vt:lpstr>Vertical Search APIs</vt:lpstr>
      <vt:lpstr>Demo</vt:lpstr>
      <vt:lpstr>Developer Call to Action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Microsoft &amp; Machine Learning 15 years of realizing innovation</vt:lpstr>
      <vt:lpstr>One solution for Machine Learning - from data to results </vt:lpstr>
      <vt:lpstr>Machine Learning</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YoungWook Kim</dc:creator>
  <cp:lastModifiedBy>YoungWook Kim</cp:lastModifiedBy>
  <cp:revision>5</cp:revision>
  <dcterms:created xsi:type="dcterms:W3CDTF">2016-08-12T22:43:53Z</dcterms:created>
  <dcterms:modified xsi:type="dcterms:W3CDTF">2016-08-12T23:29:41Z</dcterms:modified>
</cp:coreProperties>
</file>